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</p:sldMasterIdLst>
  <p:notesMasterIdLst>
    <p:notesMasterId r:id="rId16"/>
  </p:notesMasterIdLst>
  <p:sldIdLst>
    <p:sldId id="256" r:id="rId2"/>
    <p:sldId id="258" r:id="rId3"/>
    <p:sldId id="259" r:id="rId4"/>
    <p:sldId id="263" r:id="rId5"/>
    <p:sldId id="270" r:id="rId6"/>
    <p:sldId id="272" r:id="rId7"/>
    <p:sldId id="279" r:id="rId8"/>
    <p:sldId id="280" r:id="rId9"/>
    <p:sldId id="273" r:id="rId10"/>
    <p:sldId id="269" r:id="rId11"/>
    <p:sldId id="274" r:id="rId12"/>
    <p:sldId id="276" r:id="rId13"/>
    <p:sldId id="265" r:id="rId14"/>
    <p:sldId id="27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4" d="100"/>
          <a:sy n="104" d="100"/>
        </p:scale>
        <p:origin x="-396" y="12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294807-1735-4543-8B0C-2CACE42E9A7A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82CEB-A859-4F99-951A-01D91B10E7B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78107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582CEB-A859-4F99-951A-01D91B10E7B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90171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4C71EC6-210F-42DE-9C53-41977AD35B3D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4/10/2024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77156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4C71EC6-210F-42DE-9C53-41977AD35B3D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4C71EC6-210F-42DE-9C53-41977AD35B3D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4C71EC6-210F-42DE-9C53-41977AD35B3D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10.04.2024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18" Type="http://schemas.openxmlformats.org/officeDocument/2006/relationships/image" Target="../media/image34.png"/><Relationship Id="rId26" Type="http://schemas.openxmlformats.org/officeDocument/2006/relationships/image" Target="../media/image42.png"/><Relationship Id="rId3" Type="http://schemas.openxmlformats.org/officeDocument/2006/relationships/image" Target="../media/image19.png"/><Relationship Id="rId21" Type="http://schemas.openxmlformats.org/officeDocument/2006/relationships/image" Target="../media/image37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17" Type="http://schemas.openxmlformats.org/officeDocument/2006/relationships/image" Target="../media/image33.png"/><Relationship Id="rId25" Type="http://schemas.openxmlformats.org/officeDocument/2006/relationships/image" Target="../media/image41.png"/><Relationship Id="rId2" Type="http://schemas.openxmlformats.org/officeDocument/2006/relationships/image" Target="../media/image18.png"/><Relationship Id="rId16" Type="http://schemas.openxmlformats.org/officeDocument/2006/relationships/image" Target="../media/image32.png"/><Relationship Id="rId20" Type="http://schemas.openxmlformats.org/officeDocument/2006/relationships/image" Target="../media/image36.png"/><Relationship Id="rId29" Type="http://schemas.openxmlformats.org/officeDocument/2006/relationships/image" Target="../media/image4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24" Type="http://schemas.openxmlformats.org/officeDocument/2006/relationships/image" Target="../media/image40.pn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23" Type="http://schemas.openxmlformats.org/officeDocument/2006/relationships/image" Target="../media/image39.png"/><Relationship Id="rId28" Type="http://schemas.openxmlformats.org/officeDocument/2006/relationships/image" Target="../media/image44.png"/><Relationship Id="rId10" Type="http://schemas.openxmlformats.org/officeDocument/2006/relationships/image" Target="../media/image26.png"/><Relationship Id="rId19" Type="http://schemas.openxmlformats.org/officeDocument/2006/relationships/image" Target="../media/image35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Relationship Id="rId22" Type="http://schemas.openxmlformats.org/officeDocument/2006/relationships/image" Target="../media/image38.png"/><Relationship Id="rId27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Document1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4.emf"/><Relationship Id="rId4" Type="http://schemas.openxmlformats.org/officeDocument/2006/relationships/package" Target="../embeddings/Microsoft_Word_Document2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88640"/>
            <a:ext cx="7848872" cy="468052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</a:t>
            </a:r>
            <a:b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Ровеньская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основная общеобразовательная школа</a:t>
            </a:r>
            <a:b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Ровеньского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района Белгородской области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3600" b="1" dirty="0" smtClean="0">
                <a:solidFill>
                  <a:schemeClr val="tx1"/>
                </a:solidFill>
              </a:rPr>
              <a:t>Использование приёма  </a:t>
            </a:r>
            <a:r>
              <a:rPr lang="ru-RU" sz="3600" b="1" dirty="0" err="1">
                <a:solidFill>
                  <a:schemeClr val="tx1"/>
                </a:solidFill>
              </a:rPr>
              <a:t>кроссенс</a:t>
            </a:r>
            <a:r>
              <a:rPr lang="ru-RU" sz="3600" b="1" dirty="0">
                <a:solidFill>
                  <a:schemeClr val="tx1"/>
                </a:solidFill>
              </a:rPr>
              <a:t> </a:t>
            </a:r>
            <a:r>
              <a:rPr lang="ru-RU" sz="3600" b="1" dirty="0" smtClean="0">
                <a:solidFill>
                  <a:schemeClr val="tx1"/>
                </a:solidFill>
              </a:rPr>
              <a:t>на </a:t>
            </a:r>
            <a:r>
              <a:rPr lang="ru-RU" sz="3600" b="1" dirty="0">
                <a:solidFill>
                  <a:schemeClr val="tx1"/>
                </a:solidFill>
              </a:rPr>
              <a:t>уроках географии как средство развития логического и творческого мышления учащихся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32040" y="5517232"/>
            <a:ext cx="4104456" cy="1201688"/>
          </a:xfrm>
        </p:spPr>
        <p:txBody>
          <a:bodyPr>
            <a:normAutofit/>
          </a:bodyPr>
          <a:lstStyle/>
          <a:p>
            <a:pPr algn="r"/>
            <a:r>
              <a:rPr lang="ru-RU" sz="1600" b="1" dirty="0" smtClean="0"/>
              <a:t>Омельченко Т.А., учитель географии </a:t>
            </a:r>
          </a:p>
          <a:p>
            <a:pPr algn="r"/>
            <a:r>
              <a:rPr lang="ru-RU" sz="1600" b="1" dirty="0" smtClean="0"/>
              <a:t>МБОУ «</a:t>
            </a:r>
            <a:r>
              <a:rPr lang="ru-RU" sz="1600" b="1" dirty="0" err="1" smtClean="0"/>
              <a:t>Ровеньская</a:t>
            </a:r>
            <a:r>
              <a:rPr lang="ru-RU" sz="1600" b="1" dirty="0" smtClean="0"/>
              <a:t> ООШ»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28784283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53536"/>
            <a:ext cx="84352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sz="4000" b="1" dirty="0" err="1">
                <a:solidFill>
                  <a:schemeClr val="tx1"/>
                </a:solidFill>
              </a:rPr>
              <a:t>Кроссенс</a:t>
            </a:r>
            <a:r>
              <a:rPr lang="ru-RU" sz="4000" b="1" dirty="0">
                <a:solidFill>
                  <a:schemeClr val="tx1"/>
                </a:solidFill>
              </a:rPr>
              <a:t> по теме </a:t>
            </a:r>
            <a:r>
              <a:rPr lang="en-US" sz="4000" b="1" dirty="0" smtClean="0">
                <a:solidFill>
                  <a:schemeClr val="tx1"/>
                </a:solidFill>
              </a:rPr>
              <a:t/>
            </a:r>
            <a:br>
              <a:rPr lang="en-US" sz="4000" b="1" dirty="0" smtClean="0">
                <a:solidFill>
                  <a:schemeClr val="tx1"/>
                </a:solidFill>
              </a:rPr>
            </a:br>
            <a:r>
              <a:rPr lang="ru-RU" sz="4000" b="1" dirty="0" smtClean="0">
                <a:solidFill>
                  <a:schemeClr val="tx1"/>
                </a:solidFill>
              </a:rPr>
              <a:t>«</a:t>
            </a:r>
            <a:r>
              <a:rPr lang="ru-RU" sz="4000" b="1" dirty="0">
                <a:solidFill>
                  <a:schemeClr val="tx1"/>
                </a:solidFill>
              </a:rPr>
              <a:t>Глобальные проблемы литосферы</a:t>
            </a:r>
            <a:r>
              <a:rPr lang="ru-RU" sz="4000" b="1" dirty="0" smtClean="0">
                <a:solidFill>
                  <a:schemeClr val="tx1"/>
                </a:solidFill>
              </a:rPr>
              <a:t>»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8208912" cy="449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08848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6008" y="188640"/>
            <a:ext cx="8229600" cy="108012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err="1">
                <a:solidFill>
                  <a:schemeClr val="tx1"/>
                </a:solidFill>
              </a:rPr>
              <a:t>Кроссенс</a:t>
            </a:r>
            <a:r>
              <a:rPr lang="ru-RU" sz="3600" b="1" dirty="0">
                <a:solidFill>
                  <a:schemeClr val="tx1"/>
                </a:solidFill>
              </a:rPr>
              <a:t> в 6 классе по теме «</a:t>
            </a:r>
            <a:r>
              <a:rPr lang="ru-RU" sz="3600" b="1" dirty="0" smtClean="0">
                <a:solidFill>
                  <a:schemeClr val="tx1"/>
                </a:solidFill>
              </a:rPr>
              <a:t>Атмосфера»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fsd.intolimp.org/html/2017/05/22/i_59230bd0c31dc/phpu6HQ9O_krossensy-na-urokah-geografii_1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8178064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022303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Юрий\Desktop\Кроссенс\41ed8eee734fa2fd8249bfceb72de633d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4" t="2920" r="4404" b="8367"/>
          <a:stretch/>
        </p:blipFill>
        <p:spPr bwMode="auto">
          <a:xfrm>
            <a:off x="611559" y="476672"/>
            <a:ext cx="8011907" cy="5836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555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3076955" y="1688592"/>
            <a:ext cx="5977255" cy="5143500"/>
            <a:chOff x="3076955" y="1688592"/>
            <a:chExt cx="5977255" cy="51435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76955" y="1688592"/>
              <a:ext cx="2854451" cy="4448555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5955791" y="5582411"/>
              <a:ext cx="3098800" cy="1108075"/>
            </a:xfrm>
            <a:custGeom>
              <a:avLst/>
              <a:gdLst/>
              <a:ahLst/>
              <a:cxnLst/>
              <a:rect l="l" t="t" r="r" b="b"/>
              <a:pathLst>
                <a:path w="3098800" h="1108075">
                  <a:moveTo>
                    <a:pt x="3098291" y="0"/>
                  </a:moveTo>
                  <a:lnTo>
                    <a:pt x="0" y="0"/>
                  </a:lnTo>
                  <a:lnTo>
                    <a:pt x="0" y="1107948"/>
                  </a:lnTo>
                  <a:lnTo>
                    <a:pt x="3098291" y="1107948"/>
                  </a:lnTo>
                  <a:lnTo>
                    <a:pt x="3098291" y="0"/>
                  </a:lnTo>
                  <a:close/>
                </a:path>
              </a:pathLst>
            </a:custGeom>
            <a:solidFill>
              <a:srgbClr val="00B05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233159" y="5538215"/>
              <a:ext cx="2630423" cy="62331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280403" y="5873495"/>
              <a:ext cx="2537459" cy="623315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61987" y="6208775"/>
              <a:ext cx="1510283" cy="623315"/>
            </a:xfrm>
            <a:prstGeom prst="rect">
              <a:avLst/>
            </a:prstGeom>
          </p:spPr>
        </p:pic>
      </p:grpSp>
      <p:sp>
        <p:nvSpPr>
          <p:cNvPr id="9" name="object 9"/>
          <p:cNvSpPr txBox="1"/>
          <p:nvPr/>
        </p:nvSpPr>
        <p:spPr>
          <a:xfrm>
            <a:off x="6394327" y="5599328"/>
            <a:ext cx="2219960" cy="1031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2200" b="1" spc="-10" dirty="0">
                <a:solidFill>
                  <a:srgbClr val="FFFFFF"/>
                </a:solidFill>
                <a:latin typeface="Calibri"/>
                <a:cs typeface="Calibri"/>
              </a:rPr>
              <a:t>Отражает </a:t>
            </a:r>
            <a:r>
              <a:rPr sz="2200" b="1" spc="-20" dirty="0">
                <a:solidFill>
                  <a:srgbClr val="FFFFFF"/>
                </a:solidFill>
                <a:latin typeface="Calibri"/>
                <a:cs typeface="Calibri"/>
              </a:rPr>
              <a:t>глубину </a:t>
            </a:r>
            <a:r>
              <a:rPr sz="2200" b="1" spc="-484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понимания </a:t>
            </a:r>
            <a:r>
              <a:rPr sz="2200" b="1" spc="-10" dirty="0">
                <a:solidFill>
                  <a:srgbClr val="FFFFFF"/>
                </a:solidFill>
                <a:latin typeface="Calibri"/>
                <a:cs typeface="Calibri"/>
              </a:rPr>
              <a:t>темы 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libri"/>
                <a:cs typeface="Calibri"/>
              </a:rPr>
              <a:t>учеников</a:t>
            </a:r>
            <a:endParaRPr sz="2200">
              <a:latin typeface="Calibri"/>
              <a:cs typeface="Calibr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105155" y="1853183"/>
            <a:ext cx="3042285" cy="1294130"/>
            <a:chOff x="105155" y="1853183"/>
            <a:chExt cx="3042285" cy="1294130"/>
          </a:xfrm>
        </p:grpSpPr>
        <p:sp>
          <p:nvSpPr>
            <p:cNvPr id="11" name="object 11"/>
            <p:cNvSpPr/>
            <p:nvPr/>
          </p:nvSpPr>
          <p:spPr>
            <a:xfrm>
              <a:off x="105155" y="1898903"/>
              <a:ext cx="3042285" cy="1108075"/>
            </a:xfrm>
            <a:custGeom>
              <a:avLst/>
              <a:gdLst/>
              <a:ahLst/>
              <a:cxnLst/>
              <a:rect l="l" t="t" r="r" b="b"/>
              <a:pathLst>
                <a:path w="3042285" h="1108075">
                  <a:moveTo>
                    <a:pt x="3041904" y="0"/>
                  </a:moveTo>
                  <a:lnTo>
                    <a:pt x="0" y="0"/>
                  </a:lnTo>
                  <a:lnTo>
                    <a:pt x="0" y="1107948"/>
                  </a:lnTo>
                  <a:lnTo>
                    <a:pt x="3041904" y="1107948"/>
                  </a:lnTo>
                  <a:lnTo>
                    <a:pt x="3041904" y="0"/>
                  </a:lnTo>
                  <a:close/>
                </a:path>
              </a:pathLst>
            </a:custGeom>
            <a:solidFill>
              <a:srgbClr val="00B0F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41247" y="1853183"/>
              <a:ext cx="1661159" cy="623315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24255" y="2188463"/>
              <a:ext cx="2292095" cy="623315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21791" y="2523743"/>
              <a:ext cx="2031491" cy="623315"/>
            </a:xfrm>
            <a:prstGeom prst="rect">
              <a:avLst/>
            </a:prstGeom>
          </p:spPr>
        </p:pic>
      </p:grpSp>
      <p:sp>
        <p:nvSpPr>
          <p:cNvPr id="15" name="object 15"/>
          <p:cNvSpPr txBox="1"/>
          <p:nvPr/>
        </p:nvSpPr>
        <p:spPr>
          <a:xfrm>
            <a:off x="685576" y="1914640"/>
            <a:ext cx="1882139" cy="1031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Развивает </a:t>
            </a:r>
            <a:r>
              <a:rPr sz="22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креативность</a:t>
            </a:r>
            <a:r>
              <a:rPr sz="2200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и </a:t>
            </a:r>
            <a:r>
              <a:rPr sz="2200" b="1" spc="-4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libri"/>
                <a:cs typeface="Calibri"/>
              </a:rPr>
              <a:t>воображение</a:t>
            </a:r>
            <a:endParaRPr sz="2200" dirty="0">
              <a:latin typeface="Calibri"/>
              <a:cs typeface="Calibr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5955791" y="3101339"/>
            <a:ext cx="3088005" cy="958850"/>
            <a:chOff x="5955791" y="3101339"/>
            <a:chExt cx="3088005" cy="958850"/>
          </a:xfrm>
        </p:grpSpPr>
        <p:sp>
          <p:nvSpPr>
            <p:cNvPr id="17" name="object 17"/>
            <p:cNvSpPr/>
            <p:nvPr/>
          </p:nvSpPr>
          <p:spPr>
            <a:xfrm>
              <a:off x="5955791" y="3147059"/>
              <a:ext cx="3088005" cy="769620"/>
            </a:xfrm>
            <a:custGeom>
              <a:avLst/>
              <a:gdLst/>
              <a:ahLst/>
              <a:cxnLst/>
              <a:rect l="l" t="t" r="r" b="b"/>
              <a:pathLst>
                <a:path w="3088004" h="769620">
                  <a:moveTo>
                    <a:pt x="3087623" y="0"/>
                  </a:moveTo>
                  <a:lnTo>
                    <a:pt x="0" y="0"/>
                  </a:lnTo>
                  <a:lnTo>
                    <a:pt x="0" y="769619"/>
                  </a:lnTo>
                  <a:lnTo>
                    <a:pt x="3087623" y="769619"/>
                  </a:lnTo>
                  <a:lnTo>
                    <a:pt x="3087623" y="0"/>
                  </a:lnTo>
                  <a:close/>
                </a:path>
              </a:pathLst>
            </a:custGeom>
            <a:solidFill>
              <a:srgbClr val="CC00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160007" y="3101339"/>
              <a:ext cx="2764535" cy="623315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736079" y="3436619"/>
              <a:ext cx="1548383" cy="623315"/>
            </a:xfrm>
            <a:prstGeom prst="rect">
              <a:avLst/>
            </a:prstGeom>
          </p:spPr>
        </p:pic>
      </p:grpSp>
      <p:sp>
        <p:nvSpPr>
          <p:cNvPr id="20" name="object 20"/>
          <p:cNvSpPr txBox="1"/>
          <p:nvPr/>
        </p:nvSpPr>
        <p:spPr>
          <a:xfrm>
            <a:off x="6321304" y="3163239"/>
            <a:ext cx="235394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88645" marR="5080" indent="-576580">
              <a:lnSpc>
                <a:spcPct val="100000"/>
              </a:lnSpc>
              <a:spcBef>
                <a:spcPts val="95"/>
              </a:spcBef>
            </a:pP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Повышает</a:t>
            </a:r>
            <a:r>
              <a:rPr sz="2200" b="1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уровень </a:t>
            </a:r>
            <a:r>
              <a:rPr sz="2200" b="1" spc="-4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20" dirty="0">
                <a:solidFill>
                  <a:srgbClr val="FFFFFF"/>
                </a:solidFill>
                <a:latin typeface="Calibri"/>
                <a:cs typeface="Calibri"/>
              </a:rPr>
              <a:t>эрудиции</a:t>
            </a:r>
            <a:endParaRPr sz="2200">
              <a:latin typeface="Calibri"/>
              <a:cs typeface="Calibri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99060" y="3096767"/>
            <a:ext cx="3048000" cy="1294130"/>
            <a:chOff x="99060" y="3096767"/>
            <a:chExt cx="3048000" cy="1294130"/>
          </a:xfrm>
        </p:grpSpPr>
        <p:sp>
          <p:nvSpPr>
            <p:cNvPr id="22" name="object 22"/>
            <p:cNvSpPr/>
            <p:nvPr/>
          </p:nvSpPr>
          <p:spPr>
            <a:xfrm>
              <a:off x="99060" y="3140963"/>
              <a:ext cx="3048000" cy="1108075"/>
            </a:xfrm>
            <a:custGeom>
              <a:avLst/>
              <a:gdLst/>
              <a:ahLst/>
              <a:cxnLst/>
              <a:rect l="l" t="t" r="r" b="b"/>
              <a:pathLst>
                <a:path w="3048000" h="1108075">
                  <a:moveTo>
                    <a:pt x="3048000" y="0"/>
                  </a:moveTo>
                  <a:lnTo>
                    <a:pt x="0" y="0"/>
                  </a:lnTo>
                  <a:lnTo>
                    <a:pt x="0" y="1107948"/>
                  </a:lnTo>
                  <a:lnTo>
                    <a:pt x="3048000" y="1107948"/>
                  </a:lnTo>
                  <a:lnTo>
                    <a:pt x="3048000" y="0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836675" y="3096767"/>
              <a:ext cx="1661159" cy="623315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44068" y="3432047"/>
              <a:ext cx="2249423" cy="623315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75715" y="3767327"/>
              <a:ext cx="1717535" cy="623315"/>
            </a:xfrm>
            <a:prstGeom prst="rect">
              <a:avLst/>
            </a:prstGeom>
          </p:spPr>
        </p:pic>
      </p:grpSp>
      <p:sp>
        <p:nvSpPr>
          <p:cNvPr id="26" name="object 26"/>
          <p:cNvSpPr txBox="1"/>
          <p:nvPr/>
        </p:nvSpPr>
        <p:spPr>
          <a:xfrm>
            <a:off x="706399" y="3157223"/>
            <a:ext cx="1833880" cy="1031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95"/>
              </a:spcBef>
            </a:pP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Развивает </a:t>
            </a:r>
            <a:r>
              <a:rPr sz="22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н</a:t>
            </a:r>
            <a:r>
              <a:rPr sz="2200" b="1" spc="-10" dirty="0">
                <a:solidFill>
                  <a:srgbClr val="FFFFFF"/>
                </a:solidFill>
                <a:latin typeface="Calibri"/>
                <a:cs typeface="Calibri"/>
              </a:rPr>
              <a:t>е</a:t>
            </a:r>
            <a:r>
              <a:rPr sz="2200" b="1" dirty="0">
                <a:solidFill>
                  <a:srgbClr val="FFFFFF"/>
                </a:solidFill>
                <a:latin typeface="Calibri"/>
                <a:cs typeface="Calibri"/>
              </a:rPr>
              <a:t>с</a:t>
            </a:r>
            <a:r>
              <a:rPr sz="2200" b="1" spc="-10" dirty="0">
                <a:solidFill>
                  <a:srgbClr val="FFFFFF"/>
                </a:solidFill>
                <a:latin typeface="Calibri"/>
                <a:cs typeface="Calibri"/>
              </a:rPr>
              <a:t>та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н</a:t>
            </a:r>
            <a:r>
              <a:rPr sz="2200" b="1" dirty="0">
                <a:solidFill>
                  <a:srgbClr val="FFFFFF"/>
                </a:solidFill>
                <a:latin typeface="Calibri"/>
                <a:cs typeface="Calibri"/>
              </a:rPr>
              <a:t>д</a:t>
            </a:r>
            <a:r>
              <a:rPr sz="2200" b="1" spc="-10" dirty="0">
                <a:solidFill>
                  <a:srgbClr val="FFFFFF"/>
                </a:solidFill>
                <a:latin typeface="Calibri"/>
                <a:cs typeface="Calibri"/>
              </a:rPr>
              <a:t>арт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н</a:t>
            </a:r>
            <a:r>
              <a:rPr sz="2200" b="1" spc="-10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е  мышление</a:t>
            </a:r>
            <a:endParaRPr sz="2200">
              <a:latin typeface="Calibri"/>
              <a:cs typeface="Calibri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5954267" y="3988307"/>
            <a:ext cx="3177540" cy="623570"/>
            <a:chOff x="5954267" y="3988307"/>
            <a:chExt cx="3177540" cy="623570"/>
          </a:xfrm>
        </p:grpSpPr>
        <p:sp>
          <p:nvSpPr>
            <p:cNvPr id="28" name="object 28"/>
            <p:cNvSpPr/>
            <p:nvPr/>
          </p:nvSpPr>
          <p:spPr>
            <a:xfrm>
              <a:off x="5955792" y="4034028"/>
              <a:ext cx="3081655" cy="429895"/>
            </a:xfrm>
            <a:custGeom>
              <a:avLst/>
              <a:gdLst/>
              <a:ahLst/>
              <a:cxnLst/>
              <a:rect l="l" t="t" r="r" b="b"/>
              <a:pathLst>
                <a:path w="3081654" h="429895">
                  <a:moveTo>
                    <a:pt x="3081527" y="0"/>
                  </a:moveTo>
                  <a:lnTo>
                    <a:pt x="0" y="0"/>
                  </a:lnTo>
                  <a:lnTo>
                    <a:pt x="0" y="429768"/>
                  </a:lnTo>
                  <a:lnTo>
                    <a:pt x="3081527" y="429768"/>
                  </a:lnTo>
                  <a:lnTo>
                    <a:pt x="3081527" y="0"/>
                  </a:lnTo>
                  <a:close/>
                </a:path>
              </a:pathLst>
            </a:custGeom>
            <a:solidFill>
              <a:srgbClr val="FF66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954267" y="3988307"/>
              <a:ext cx="3177539" cy="623315"/>
            </a:xfrm>
            <a:prstGeom prst="rect">
              <a:avLst/>
            </a:prstGeom>
          </p:spPr>
        </p:pic>
      </p:grpSp>
      <p:sp>
        <p:nvSpPr>
          <p:cNvPr id="30" name="object 30"/>
          <p:cNvSpPr txBox="1"/>
          <p:nvPr/>
        </p:nvSpPr>
        <p:spPr>
          <a:xfrm>
            <a:off x="6115574" y="4049776"/>
            <a:ext cx="2762885" cy="3606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Повышает</a:t>
            </a:r>
            <a:r>
              <a:rPr sz="2200" b="1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мотивацию</a:t>
            </a:r>
            <a:endParaRPr sz="2200">
              <a:latin typeface="Calibri"/>
              <a:cs typeface="Calibri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106679" y="944879"/>
            <a:ext cx="3040380" cy="958850"/>
            <a:chOff x="106679" y="944879"/>
            <a:chExt cx="3040380" cy="958850"/>
          </a:xfrm>
        </p:grpSpPr>
        <p:sp>
          <p:nvSpPr>
            <p:cNvPr id="32" name="object 32"/>
            <p:cNvSpPr/>
            <p:nvPr/>
          </p:nvSpPr>
          <p:spPr>
            <a:xfrm>
              <a:off x="106679" y="989076"/>
              <a:ext cx="3040380" cy="769620"/>
            </a:xfrm>
            <a:custGeom>
              <a:avLst/>
              <a:gdLst/>
              <a:ahLst/>
              <a:cxnLst/>
              <a:rect l="l" t="t" r="r" b="b"/>
              <a:pathLst>
                <a:path w="3040380" h="769619">
                  <a:moveTo>
                    <a:pt x="3040380" y="0"/>
                  </a:moveTo>
                  <a:lnTo>
                    <a:pt x="0" y="0"/>
                  </a:lnTo>
                  <a:lnTo>
                    <a:pt x="0" y="769620"/>
                  </a:lnTo>
                  <a:lnTo>
                    <a:pt x="3040380" y="769620"/>
                  </a:lnTo>
                  <a:lnTo>
                    <a:pt x="3040380" y="0"/>
                  </a:lnTo>
                  <a:close/>
                </a:path>
              </a:pathLst>
            </a:custGeom>
            <a:solidFill>
              <a:srgbClr val="66FF6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33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22959" y="944879"/>
              <a:ext cx="1699259" cy="623315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63296" y="1280159"/>
              <a:ext cx="2351531" cy="623315"/>
            </a:xfrm>
            <a:prstGeom prst="rect">
              <a:avLst/>
            </a:prstGeom>
          </p:spPr>
        </p:pic>
      </p:grpSp>
      <p:sp>
        <p:nvSpPr>
          <p:cNvPr id="35" name="object 35"/>
          <p:cNvSpPr txBox="1"/>
          <p:nvPr/>
        </p:nvSpPr>
        <p:spPr>
          <a:xfrm>
            <a:off x="624768" y="1005285"/>
            <a:ext cx="200406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59410">
              <a:lnSpc>
                <a:spcPct val="100000"/>
              </a:lnSpc>
              <a:spcBef>
                <a:spcPts val="95"/>
              </a:spcBef>
            </a:pP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Повышает </a:t>
            </a:r>
            <a:r>
              <a:rPr sz="22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иници</a:t>
            </a:r>
            <a:r>
              <a:rPr sz="2200" b="1" spc="-25" dirty="0">
                <a:solidFill>
                  <a:srgbClr val="FFFFFF"/>
                </a:solidFill>
                <a:latin typeface="Calibri"/>
                <a:cs typeface="Calibri"/>
              </a:rPr>
              <a:t>а</a:t>
            </a:r>
            <a:r>
              <a:rPr sz="2200" b="1" spc="-10" dirty="0">
                <a:solidFill>
                  <a:srgbClr val="FFFFFF"/>
                </a:solidFill>
                <a:latin typeface="Calibri"/>
                <a:cs typeface="Calibri"/>
              </a:rPr>
              <a:t>т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и</a:t>
            </a:r>
            <a:r>
              <a:rPr sz="2200" b="1" dirty="0">
                <a:solidFill>
                  <a:srgbClr val="FFFFFF"/>
                </a:solidFill>
                <a:latin typeface="Calibri"/>
                <a:cs typeface="Calibri"/>
              </a:rPr>
              <a:t>в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н</a:t>
            </a:r>
            <a:r>
              <a:rPr sz="2200" b="1" spc="-15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с</a:t>
            </a:r>
            <a:r>
              <a:rPr sz="2200" b="1" spc="-10" dirty="0">
                <a:solidFill>
                  <a:srgbClr val="FFFFFF"/>
                </a:solidFill>
                <a:latin typeface="Calibri"/>
                <a:cs typeface="Calibri"/>
              </a:rPr>
              <a:t>т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ь</a:t>
            </a:r>
            <a:endParaRPr sz="2200">
              <a:latin typeface="Calibri"/>
              <a:cs typeface="Calibri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54864" y="5879591"/>
            <a:ext cx="3229610" cy="958850"/>
            <a:chOff x="54864" y="5879591"/>
            <a:chExt cx="3229610" cy="958850"/>
          </a:xfrm>
        </p:grpSpPr>
        <p:sp>
          <p:nvSpPr>
            <p:cNvPr id="37" name="object 37"/>
            <p:cNvSpPr/>
            <p:nvPr/>
          </p:nvSpPr>
          <p:spPr>
            <a:xfrm>
              <a:off x="99059" y="5925311"/>
              <a:ext cx="3048000" cy="768350"/>
            </a:xfrm>
            <a:custGeom>
              <a:avLst/>
              <a:gdLst/>
              <a:ahLst/>
              <a:cxnLst/>
              <a:rect l="l" t="t" r="r" b="b"/>
              <a:pathLst>
                <a:path w="3048000" h="768350">
                  <a:moveTo>
                    <a:pt x="3048000" y="0"/>
                  </a:moveTo>
                  <a:lnTo>
                    <a:pt x="0" y="0"/>
                  </a:lnTo>
                  <a:lnTo>
                    <a:pt x="0" y="768096"/>
                  </a:lnTo>
                  <a:lnTo>
                    <a:pt x="3048000" y="768096"/>
                  </a:lnTo>
                  <a:lnTo>
                    <a:pt x="3048000" y="0"/>
                  </a:lnTo>
                  <a:close/>
                </a:path>
              </a:pathLst>
            </a:custGeom>
            <a:solidFill>
              <a:srgbClr val="6600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8" name="object 3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54864" y="5879591"/>
              <a:ext cx="3229355" cy="623315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41960" y="6214871"/>
              <a:ext cx="2385047" cy="623315"/>
            </a:xfrm>
            <a:prstGeom prst="rect">
              <a:avLst/>
            </a:prstGeom>
          </p:spPr>
        </p:pic>
      </p:grpSp>
      <p:sp>
        <p:nvSpPr>
          <p:cNvPr id="40" name="object 40"/>
          <p:cNvSpPr txBox="1"/>
          <p:nvPr/>
        </p:nvSpPr>
        <p:spPr>
          <a:xfrm>
            <a:off x="217195" y="5940855"/>
            <a:ext cx="281051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99415" marR="5080" indent="-387350">
              <a:lnSpc>
                <a:spcPct val="100000"/>
              </a:lnSpc>
              <a:spcBef>
                <a:spcPts val="95"/>
              </a:spcBef>
            </a:pP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Развивает</a:t>
            </a:r>
            <a:r>
              <a:rPr sz="2200" b="1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способность </a:t>
            </a:r>
            <a:r>
              <a:rPr sz="2200" b="1" spc="-484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libri"/>
                <a:cs typeface="Calibri"/>
              </a:rPr>
              <a:t>самовыражения</a:t>
            </a:r>
            <a:endParaRPr sz="2200">
              <a:latin typeface="Calibri"/>
              <a:cs typeface="Calibri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27431" y="4320539"/>
            <a:ext cx="3282950" cy="1629410"/>
            <a:chOff x="27431" y="4320539"/>
            <a:chExt cx="3282950" cy="1629410"/>
          </a:xfrm>
        </p:grpSpPr>
        <p:sp>
          <p:nvSpPr>
            <p:cNvPr id="42" name="object 42"/>
            <p:cNvSpPr/>
            <p:nvPr/>
          </p:nvSpPr>
          <p:spPr>
            <a:xfrm>
              <a:off x="100584" y="4364736"/>
              <a:ext cx="3046730" cy="1446530"/>
            </a:xfrm>
            <a:custGeom>
              <a:avLst/>
              <a:gdLst/>
              <a:ahLst/>
              <a:cxnLst/>
              <a:rect l="l" t="t" r="r" b="b"/>
              <a:pathLst>
                <a:path w="3046730" h="1446529">
                  <a:moveTo>
                    <a:pt x="3046476" y="0"/>
                  </a:moveTo>
                  <a:lnTo>
                    <a:pt x="0" y="0"/>
                  </a:lnTo>
                  <a:lnTo>
                    <a:pt x="0" y="1446276"/>
                  </a:lnTo>
                  <a:lnTo>
                    <a:pt x="3046476" y="1446276"/>
                  </a:lnTo>
                  <a:lnTo>
                    <a:pt x="3046476" y="0"/>
                  </a:lnTo>
                  <a:close/>
                </a:path>
              </a:pathLst>
            </a:custGeom>
            <a:solidFill>
              <a:srgbClr val="FF33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" name="object 43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27431" y="4320539"/>
              <a:ext cx="3282695" cy="623315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711707" y="4655819"/>
              <a:ext cx="1911095" cy="623315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713231" y="4991099"/>
              <a:ext cx="1914143" cy="623315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777239" y="5326379"/>
              <a:ext cx="1716023" cy="623315"/>
            </a:xfrm>
            <a:prstGeom prst="rect">
              <a:avLst/>
            </a:prstGeom>
          </p:spPr>
        </p:pic>
      </p:grpSp>
      <p:sp>
        <p:nvSpPr>
          <p:cNvPr id="47" name="object 47"/>
          <p:cNvSpPr txBox="1"/>
          <p:nvPr/>
        </p:nvSpPr>
        <p:spPr>
          <a:xfrm>
            <a:off x="189753" y="4381360"/>
            <a:ext cx="2869565" cy="13665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95"/>
              </a:spcBef>
            </a:pPr>
            <a:r>
              <a:rPr sz="2200" b="1" spc="-10" dirty="0">
                <a:solidFill>
                  <a:srgbClr val="FFFFFF"/>
                </a:solidFill>
                <a:latin typeface="Calibri"/>
                <a:cs typeface="Calibri"/>
              </a:rPr>
              <a:t>Способствует 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развитию </a:t>
            </a:r>
            <a:r>
              <a:rPr sz="2200" b="1" spc="-4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libri"/>
                <a:cs typeface="Calibri"/>
              </a:rPr>
              <a:t>образного</a:t>
            </a:r>
            <a:r>
              <a:rPr sz="2200" b="1" spc="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и </a:t>
            </a:r>
            <a:r>
              <a:rPr sz="22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libri"/>
                <a:cs typeface="Calibri"/>
              </a:rPr>
              <a:t>логического 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 мышления</a:t>
            </a:r>
            <a:endParaRPr sz="2200">
              <a:latin typeface="Calibri"/>
              <a:cs typeface="Calibri"/>
            </a:endParaRPr>
          </a:p>
        </p:txBody>
      </p:sp>
      <p:grpSp>
        <p:nvGrpSpPr>
          <p:cNvPr id="48" name="object 48"/>
          <p:cNvGrpSpPr/>
          <p:nvPr/>
        </p:nvGrpSpPr>
        <p:grpSpPr>
          <a:xfrm>
            <a:off x="5955791" y="940307"/>
            <a:ext cx="3144520" cy="1294130"/>
            <a:chOff x="5955791" y="940307"/>
            <a:chExt cx="3144520" cy="1294130"/>
          </a:xfrm>
        </p:grpSpPr>
        <p:sp>
          <p:nvSpPr>
            <p:cNvPr id="49" name="object 49"/>
            <p:cNvSpPr/>
            <p:nvPr/>
          </p:nvSpPr>
          <p:spPr>
            <a:xfrm>
              <a:off x="5955791" y="986028"/>
              <a:ext cx="3088005" cy="1108075"/>
            </a:xfrm>
            <a:custGeom>
              <a:avLst/>
              <a:gdLst/>
              <a:ahLst/>
              <a:cxnLst/>
              <a:rect l="l" t="t" r="r" b="b"/>
              <a:pathLst>
                <a:path w="3088004" h="1108075">
                  <a:moveTo>
                    <a:pt x="3087623" y="0"/>
                  </a:moveTo>
                  <a:lnTo>
                    <a:pt x="0" y="0"/>
                  </a:lnTo>
                  <a:lnTo>
                    <a:pt x="0" y="1107948"/>
                  </a:lnTo>
                  <a:lnTo>
                    <a:pt x="3087623" y="1107948"/>
                  </a:lnTo>
                  <a:lnTo>
                    <a:pt x="3087623" y="0"/>
                  </a:lnTo>
                  <a:close/>
                </a:path>
              </a:pathLst>
            </a:custGeom>
            <a:solidFill>
              <a:srgbClr val="9933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0" name="object 5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6713219" y="940307"/>
              <a:ext cx="1661159" cy="623315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6070091" y="1275588"/>
              <a:ext cx="2942831" cy="623315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5987795" y="1610867"/>
              <a:ext cx="3111995" cy="623315"/>
            </a:xfrm>
            <a:prstGeom prst="rect">
              <a:avLst/>
            </a:prstGeom>
          </p:spPr>
        </p:pic>
      </p:grpSp>
      <p:sp>
        <p:nvSpPr>
          <p:cNvPr id="53" name="object 53"/>
          <p:cNvSpPr txBox="1"/>
          <p:nvPr/>
        </p:nvSpPr>
        <p:spPr>
          <a:xfrm>
            <a:off x="6149124" y="1001875"/>
            <a:ext cx="2700655" cy="1031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-1905" algn="ctr">
              <a:lnSpc>
                <a:spcPct val="100000"/>
              </a:lnSpc>
              <a:spcBef>
                <a:spcPts val="95"/>
              </a:spcBef>
            </a:pP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Развивает </a:t>
            </a:r>
            <a:r>
              <a:rPr sz="22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libri"/>
                <a:cs typeface="Calibri"/>
              </a:rPr>
              <a:t>коммуникативные</a:t>
            </a:r>
            <a:r>
              <a:rPr sz="2200" b="1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и </a:t>
            </a:r>
            <a:r>
              <a:rPr sz="22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libri"/>
                <a:cs typeface="Calibri"/>
              </a:rPr>
              <a:t>регулятивные</a:t>
            </a:r>
            <a:r>
              <a:rPr sz="2200" b="1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умения</a:t>
            </a:r>
            <a:endParaRPr sz="2200">
              <a:latin typeface="Calibri"/>
              <a:cs typeface="Calibri"/>
            </a:endParaRPr>
          </a:p>
        </p:txBody>
      </p:sp>
      <p:grpSp>
        <p:nvGrpSpPr>
          <p:cNvPr id="54" name="object 54"/>
          <p:cNvGrpSpPr/>
          <p:nvPr/>
        </p:nvGrpSpPr>
        <p:grpSpPr>
          <a:xfrm>
            <a:off x="5893307" y="2191511"/>
            <a:ext cx="3251200" cy="958850"/>
            <a:chOff x="5893307" y="2191511"/>
            <a:chExt cx="3251200" cy="958850"/>
          </a:xfrm>
        </p:grpSpPr>
        <p:sp>
          <p:nvSpPr>
            <p:cNvPr id="55" name="object 55"/>
            <p:cNvSpPr/>
            <p:nvPr/>
          </p:nvSpPr>
          <p:spPr>
            <a:xfrm>
              <a:off x="5955792" y="2237232"/>
              <a:ext cx="3101340" cy="769620"/>
            </a:xfrm>
            <a:custGeom>
              <a:avLst/>
              <a:gdLst/>
              <a:ahLst/>
              <a:cxnLst/>
              <a:rect l="l" t="t" r="r" b="b"/>
              <a:pathLst>
                <a:path w="3101340" h="769619">
                  <a:moveTo>
                    <a:pt x="3101340" y="0"/>
                  </a:moveTo>
                  <a:lnTo>
                    <a:pt x="0" y="0"/>
                  </a:lnTo>
                  <a:lnTo>
                    <a:pt x="0" y="769620"/>
                  </a:lnTo>
                  <a:lnTo>
                    <a:pt x="3101340" y="769620"/>
                  </a:lnTo>
                  <a:lnTo>
                    <a:pt x="3101340" y="0"/>
                  </a:lnTo>
                  <a:close/>
                </a:path>
              </a:pathLst>
            </a:custGeom>
            <a:solidFill>
              <a:srgbClr val="008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6" name="object 56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6149339" y="2191511"/>
              <a:ext cx="2802635" cy="623315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5893307" y="2526791"/>
              <a:ext cx="3250691" cy="623315"/>
            </a:xfrm>
            <a:prstGeom prst="rect">
              <a:avLst/>
            </a:prstGeom>
          </p:spPr>
        </p:pic>
      </p:grpSp>
      <p:sp>
        <p:nvSpPr>
          <p:cNvPr id="58" name="object 58"/>
          <p:cNvSpPr txBox="1"/>
          <p:nvPr/>
        </p:nvSpPr>
        <p:spPr>
          <a:xfrm>
            <a:off x="6054707" y="2253195"/>
            <a:ext cx="2904490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255904">
              <a:lnSpc>
                <a:spcPct val="100000"/>
              </a:lnSpc>
              <a:spcBef>
                <a:spcPts val="95"/>
              </a:spcBef>
            </a:pPr>
            <a:r>
              <a:rPr sz="2200" b="1" spc="-15" dirty="0">
                <a:solidFill>
                  <a:srgbClr val="FFFFFF"/>
                </a:solidFill>
                <a:latin typeface="Calibri"/>
                <a:cs typeface="Calibri"/>
              </a:rPr>
              <a:t>Формирует</a:t>
            </a:r>
            <a:r>
              <a:rPr sz="2200" b="1" spc="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навыки </a:t>
            </a:r>
            <a:r>
              <a:rPr sz="22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libri"/>
                <a:cs typeface="Calibri"/>
              </a:rPr>
              <a:t>работы</a:t>
            </a:r>
            <a:r>
              <a:rPr sz="22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с</a:t>
            </a:r>
            <a:r>
              <a:rPr sz="220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информацией</a:t>
            </a:r>
            <a:endParaRPr sz="2200">
              <a:latin typeface="Calibri"/>
              <a:cs typeface="Calibri"/>
            </a:endParaRPr>
          </a:p>
        </p:txBody>
      </p:sp>
      <p:grpSp>
        <p:nvGrpSpPr>
          <p:cNvPr id="59" name="object 59"/>
          <p:cNvGrpSpPr/>
          <p:nvPr/>
        </p:nvGrpSpPr>
        <p:grpSpPr>
          <a:xfrm>
            <a:off x="5955791" y="4594859"/>
            <a:ext cx="3091180" cy="958850"/>
            <a:chOff x="5955791" y="4594859"/>
            <a:chExt cx="3091180" cy="958850"/>
          </a:xfrm>
        </p:grpSpPr>
        <p:sp>
          <p:nvSpPr>
            <p:cNvPr id="60" name="object 60"/>
            <p:cNvSpPr/>
            <p:nvPr/>
          </p:nvSpPr>
          <p:spPr>
            <a:xfrm>
              <a:off x="5955791" y="4640579"/>
              <a:ext cx="3091180" cy="769620"/>
            </a:xfrm>
            <a:custGeom>
              <a:avLst/>
              <a:gdLst/>
              <a:ahLst/>
              <a:cxnLst/>
              <a:rect l="l" t="t" r="r" b="b"/>
              <a:pathLst>
                <a:path w="3091179" h="769620">
                  <a:moveTo>
                    <a:pt x="3090671" y="0"/>
                  </a:moveTo>
                  <a:lnTo>
                    <a:pt x="0" y="0"/>
                  </a:lnTo>
                  <a:lnTo>
                    <a:pt x="0" y="769620"/>
                  </a:lnTo>
                  <a:lnTo>
                    <a:pt x="3090671" y="769620"/>
                  </a:lnTo>
                  <a:lnTo>
                    <a:pt x="3090671" y="0"/>
                  </a:lnTo>
                  <a:close/>
                </a:path>
              </a:pathLst>
            </a:custGeom>
            <a:solidFill>
              <a:srgbClr val="0099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1" name="object 61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6079235" y="4594859"/>
              <a:ext cx="2930651" cy="623315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6737603" y="4930139"/>
              <a:ext cx="1549907" cy="623315"/>
            </a:xfrm>
            <a:prstGeom prst="rect">
              <a:avLst/>
            </a:prstGeom>
          </p:spPr>
        </p:pic>
      </p:grpSp>
      <p:sp>
        <p:nvSpPr>
          <p:cNvPr id="63" name="object 63"/>
          <p:cNvSpPr txBox="1"/>
          <p:nvPr/>
        </p:nvSpPr>
        <p:spPr>
          <a:xfrm>
            <a:off x="6240929" y="4656696"/>
            <a:ext cx="2520315" cy="695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70560" marR="5080" indent="-658495">
              <a:lnSpc>
                <a:spcPct val="100000"/>
              </a:lnSpc>
              <a:spcBef>
                <a:spcPts val="95"/>
              </a:spcBef>
            </a:pP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Повышает</a:t>
            </a:r>
            <a:r>
              <a:rPr sz="2200" b="1" spc="-10" dirty="0">
                <a:solidFill>
                  <a:srgbClr val="FFFFFF"/>
                </a:solidFill>
                <a:latin typeface="Calibri"/>
                <a:cs typeface="Calibri"/>
              </a:rPr>
              <a:t> интерес</a:t>
            </a:r>
            <a:r>
              <a:rPr sz="22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FFFFFF"/>
                </a:solidFill>
                <a:latin typeface="Calibri"/>
                <a:cs typeface="Calibri"/>
              </a:rPr>
              <a:t>к </a:t>
            </a:r>
            <a:r>
              <a:rPr sz="2200" b="1" spc="-4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FFFFFF"/>
                </a:solidFill>
                <a:latin typeface="Calibri"/>
                <a:cs typeface="Calibri"/>
              </a:rPr>
              <a:t>предмету</a:t>
            </a:r>
            <a:endParaRPr sz="2200">
              <a:latin typeface="Calibri"/>
              <a:cs typeface="Calibri"/>
            </a:endParaRPr>
          </a:p>
        </p:txBody>
      </p:sp>
      <p:sp>
        <p:nvSpPr>
          <p:cNvPr id="64" name="Заголовок 1"/>
          <p:cNvSpPr txBox="1">
            <a:spLocks/>
          </p:cNvSpPr>
          <p:nvPr/>
        </p:nvSpPr>
        <p:spPr>
          <a:xfrm>
            <a:off x="531644" y="141107"/>
            <a:ext cx="8229600" cy="799200"/>
          </a:xfrm>
          <a:prstGeom prst="rect">
            <a:avLst/>
          </a:prstGeom>
        </p:spPr>
        <p:txBody>
          <a:bodyPr>
            <a:noAutofit/>
          </a:bodyPr>
          <a:lstStyle>
            <a:lvl1pPr marL="54864" algn="r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Как «работает» </a:t>
            </a:r>
            <a:r>
              <a:rPr lang="ru-RU" sz="3600" b="1" dirty="0" err="1" smtClean="0">
                <a:solidFill>
                  <a:schemeClr val="tx1"/>
                </a:solidFill>
              </a:rPr>
              <a:t>кроссенс</a:t>
            </a:r>
            <a:r>
              <a:rPr lang="ru-RU" sz="3600" b="1" dirty="0" smtClean="0">
                <a:solidFill>
                  <a:schemeClr val="tx1"/>
                </a:solidFill>
              </a:rPr>
              <a:t> на ученика?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73283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61997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dirty="0" smtClean="0"/>
              <a:t>Спасибо за внимание!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830424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https://shareslide.ru/img/thumbs/d231d1eccc5393bcef3cbb4284ae0610-800x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8568952" cy="567809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235587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65518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Что изображено?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8750498"/>
              </p:ext>
            </p:extLst>
          </p:nvPr>
        </p:nvGraphicFramePr>
        <p:xfrm>
          <a:off x="525751" y="1196752"/>
          <a:ext cx="8222714" cy="48965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Документ" r:id="rId4" imgW="9248244" imgH="4167118" progId="Word.Document.12">
                  <p:embed/>
                </p:oleObj>
              </mc:Choice>
              <mc:Fallback>
                <p:oleObj name="Документ" r:id="rId4" imgW="9248244" imgH="416711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5751" y="1196752"/>
                        <a:ext cx="8222714" cy="48965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756661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85572" y="2660904"/>
            <a:ext cx="8362892" cy="2799715"/>
          </a:xfrm>
          <a:custGeom>
            <a:avLst/>
            <a:gdLst/>
            <a:ahLst/>
            <a:cxnLst/>
            <a:rect l="l" t="t" r="r" b="b"/>
            <a:pathLst>
              <a:path w="9144000" h="2799715">
                <a:moveTo>
                  <a:pt x="9144000" y="0"/>
                </a:moveTo>
                <a:lnTo>
                  <a:pt x="0" y="0"/>
                </a:lnTo>
                <a:lnTo>
                  <a:pt x="0" y="2799588"/>
                </a:lnTo>
                <a:lnTo>
                  <a:pt x="9144000" y="2799588"/>
                </a:lnTo>
                <a:lnTo>
                  <a:pt x="9144000" y="0"/>
                </a:lnTo>
                <a:close/>
              </a:path>
            </a:pathLst>
          </a:custGeom>
          <a:solidFill>
            <a:srgbClr val="FDEADA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385572" y="2276855"/>
            <a:ext cx="8460105" cy="3767454"/>
            <a:chOff x="385572" y="2276855"/>
            <a:chExt cx="8460105" cy="3767454"/>
          </a:xfrm>
        </p:grpSpPr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5572" y="2276855"/>
              <a:ext cx="2834639" cy="3765803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80644" y="2471928"/>
              <a:ext cx="2250351" cy="3175342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399275" y="2276855"/>
              <a:ext cx="2446019" cy="376732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594348" y="2471928"/>
              <a:ext cx="1857755" cy="3179063"/>
            </a:xfrm>
            <a:prstGeom prst="rect">
              <a:avLst/>
            </a:prstGeom>
          </p:spPr>
        </p:pic>
      </p:grpSp>
      <p:sp>
        <p:nvSpPr>
          <p:cNvPr id="12" name="object 12"/>
          <p:cNvSpPr txBox="1"/>
          <p:nvPr/>
        </p:nvSpPr>
        <p:spPr>
          <a:xfrm>
            <a:off x="704381" y="5741187"/>
            <a:ext cx="2038985" cy="9410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100"/>
              </a:spcBef>
            </a:pPr>
            <a:r>
              <a:rPr sz="2000" b="1" spc="-10" dirty="0">
                <a:solidFill>
                  <a:srgbClr val="C00000"/>
                </a:solidFill>
                <a:latin typeface="Calibri"/>
                <a:cs typeface="Calibri"/>
              </a:rPr>
              <a:t>Сергей</a:t>
            </a:r>
            <a:r>
              <a:rPr sz="2000" b="1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000" b="1" spc="-5" dirty="0">
                <a:solidFill>
                  <a:srgbClr val="C00000"/>
                </a:solidFill>
                <a:latin typeface="Calibri"/>
                <a:cs typeface="Calibri"/>
              </a:rPr>
              <a:t>Федин </a:t>
            </a:r>
            <a:r>
              <a:rPr sz="2000" b="1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писатель,</a:t>
            </a:r>
            <a:r>
              <a:rPr sz="2000" b="1" spc="-75" dirty="0">
                <a:latin typeface="Calibri"/>
                <a:cs typeface="Calibri"/>
              </a:rPr>
              <a:t> </a:t>
            </a:r>
            <a:r>
              <a:rPr sz="2000" b="1" spc="-20" dirty="0">
                <a:latin typeface="Calibri"/>
                <a:cs typeface="Calibri"/>
              </a:rPr>
              <a:t>педагог, </a:t>
            </a:r>
            <a:r>
              <a:rPr sz="2000" b="1" spc="-434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математик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049304" y="5719808"/>
            <a:ext cx="2852420" cy="9410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1905" algn="ctr">
              <a:lnSpc>
                <a:spcPct val="100000"/>
              </a:lnSpc>
              <a:spcBef>
                <a:spcPts val="100"/>
              </a:spcBef>
            </a:pPr>
            <a:r>
              <a:rPr sz="2000" b="1" spc="-5" dirty="0">
                <a:solidFill>
                  <a:srgbClr val="C00000"/>
                </a:solidFill>
                <a:latin typeface="Calibri"/>
                <a:cs typeface="Calibri"/>
              </a:rPr>
              <a:t>Владимир </a:t>
            </a:r>
            <a:r>
              <a:rPr sz="2000" b="1" spc="-10" dirty="0">
                <a:solidFill>
                  <a:srgbClr val="C00000"/>
                </a:solidFill>
                <a:latin typeface="Calibri"/>
                <a:cs typeface="Calibri"/>
              </a:rPr>
              <a:t>Бусленко </a:t>
            </a:r>
            <a:r>
              <a:rPr sz="2000" b="1" spc="-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доктор</a:t>
            </a:r>
            <a:r>
              <a:rPr sz="2000" b="1" spc="-45" dirty="0">
                <a:latin typeface="Calibri"/>
                <a:cs typeface="Calibri"/>
              </a:rPr>
              <a:t> </a:t>
            </a:r>
            <a:r>
              <a:rPr sz="2000" b="1" spc="-5" dirty="0">
                <a:latin typeface="Calibri"/>
                <a:cs typeface="Calibri"/>
              </a:rPr>
              <a:t>технических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наук, </a:t>
            </a:r>
            <a:r>
              <a:rPr sz="2000" b="1" spc="-434" dirty="0">
                <a:latin typeface="Calibri"/>
                <a:cs typeface="Calibri"/>
              </a:rPr>
              <a:t> </a:t>
            </a:r>
            <a:r>
              <a:rPr sz="2000" b="1" spc="-15" dirty="0">
                <a:latin typeface="Calibri"/>
                <a:cs typeface="Calibri"/>
              </a:rPr>
              <a:t>художник,</a:t>
            </a:r>
            <a:r>
              <a:rPr sz="2000" b="1" spc="40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философ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898648" y="2660904"/>
            <a:ext cx="3622675" cy="2799715"/>
          </a:xfrm>
          <a:custGeom>
            <a:avLst/>
            <a:gdLst/>
            <a:ahLst/>
            <a:cxnLst/>
            <a:rect l="l" t="t" r="r" b="b"/>
            <a:pathLst>
              <a:path w="3622675" h="2799715">
                <a:moveTo>
                  <a:pt x="3622548" y="0"/>
                </a:moveTo>
                <a:lnTo>
                  <a:pt x="0" y="0"/>
                </a:lnTo>
                <a:lnTo>
                  <a:pt x="0" y="2799588"/>
                </a:lnTo>
                <a:lnTo>
                  <a:pt x="3622548" y="2799588"/>
                </a:lnTo>
                <a:lnTo>
                  <a:pt x="3622548" y="0"/>
                </a:lnTo>
                <a:close/>
              </a:path>
            </a:pathLst>
          </a:custGeom>
          <a:solidFill>
            <a:srgbClr val="FDEAD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363880" y="1015941"/>
            <a:ext cx="8449945" cy="43675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-635" algn="ctr">
              <a:lnSpc>
                <a:spcPct val="100000"/>
              </a:lnSpc>
              <a:spcBef>
                <a:spcPts val="95"/>
              </a:spcBef>
              <a:tabLst>
                <a:tab pos="3018790" algn="l"/>
              </a:tabLst>
            </a:pPr>
            <a:r>
              <a:rPr sz="2200" b="1" spc="-5" dirty="0">
                <a:latin typeface="Calibri"/>
                <a:cs typeface="Calibri"/>
              </a:rPr>
              <a:t>Слово</a:t>
            </a:r>
            <a:r>
              <a:rPr sz="2200" b="1" spc="25" dirty="0">
                <a:latin typeface="Calibri"/>
                <a:cs typeface="Calibri"/>
              </a:rPr>
              <a:t> </a:t>
            </a:r>
            <a:r>
              <a:rPr sz="2200" b="1" spc="-5" dirty="0">
                <a:latin typeface="Calibri"/>
                <a:cs typeface="Calibri"/>
              </a:rPr>
              <a:t>«кроссенс»</a:t>
            </a:r>
            <a:r>
              <a:rPr sz="2200" b="1" spc="20" dirty="0">
                <a:latin typeface="Calibri"/>
                <a:cs typeface="Calibri"/>
              </a:rPr>
              <a:t> </a:t>
            </a:r>
            <a:r>
              <a:rPr sz="2200" b="1" spc="-10" dirty="0">
                <a:latin typeface="Calibri"/>
                <a:cs typeface="Calibri"/>
              </a:rPr>
              <a:t>означает</a:t>
            </a:r>
            <a:r>
              <a:rPr sz="2200" b="1" spc="55" dirty="0">
                <a:latin typeface="Calibri"/>
                <a:cs typeface="Calibri"/>
              </a:rPr>
              <a:t> </a:t>
            </a:r>
            <a:r>
              <a:rPr sz="2200" b="1" spc="-5" dirty="0">
                <a:latin typeface="Calibri"/>
                <a:cs typeface="Calibri"/>
              </a:rPr>
              <a:t>«пересечение</a:t>
            </a:r>
            <a:r>
              <a:rPr sz="2200" b="1" spc="40" dirty="0">
                <a:latin typeface="Calibri"/>
                <a:cs typeface="Calibri"/>
              </a:rPr>
              <a:t> </a:t>
            </a:r>
            <a:r>
              <a:rPr sz="2200" b="1" spc="-5" dirty="0">
                <a:latin typeface="Calibri"/>
                <a:cs typeface="Calibri"/>
              </a:rPr>
              <a:t>смыслов»</a:t>
            </a:r>
            <a:r>
              <a:rPr sz="2200" b="1" spc="35" dirty="0">
                <a:latin typeface="Calibri"/>
                <a:cs typeface="Calibri"/>
              </a:rPr>
              <a:t> </a:t>
            </a:r>
            <a:r>
              <a:rPr sz="2200" b="1" spc="-5" dirty="0">
                <a:latin typeface="Calibri"/>
                <a:cs typeface="Calibri"/>
              </a:rPr>
              <a:t>и</a:t>
            </a:r>
            <a:r>
              <a:rPr sz="2200" b="1" spc="10" dirty="0">
                <a:latin typeface="Calibri"/>
                <a:cs typeface="Calibri"/>
              </a:rPr>
              <a:t> </a:t>
            </a:r>
            <a:r>
              <a:rPr sz="2200" b="1" spc="-20" dirty="0">
                <a:latin typeface="Calibri"/>
                <a:cs typeface="Calibri"/>
              </a:rPr>
              <a:t>этот</a:t>
            </a:r>
            <a:r>
              <a:rPr sz="2200" b="1" spc="35" dirty="0">
                <a:latin typeface="Calibri"/>
                <a:cs typeface="Calibri"/>
              </a:rPr>
              <a:t> </a:t>
            </a:r>
            <a:r>
              <a:rPr sz="2200" b="1" spc="-25" dirty="0">
                <a:latin typeface="Calibri"/>
                <a:cs typeface="Calibri"/>
              </a:rPr>
              <a:t>метод </a:t>
            </a:r>
            <a:r>
              <a:rPr sz="2200" b="1" spc="-20" dirty="0">
                <a:latin typeface="Calibri"/>
                <a:cs typeface="Calibri"/>
              </a:rPr>
              <a:t> </a:t>
            </a:r>
            <a:r>
              <a:rPr sz="2200" b="1" spc="-10" dirty="0">
                <a:latin typeface="Calibri"/>
                <a:cs typeface="Calibri"/>
              </a:rPr>
              <a:t>разработан</a:t>
            </a:r>
            <a:r>
              <a:rPr sz="2200" b="1" spc="55" dirty="0">
                <a:latin typeface="Calibri"/>
                <a:cs typeface="Calibri"/>
              </a:rPr>
              <a:t> </a:t>
            </a:r>
            <a:r>
              <a:rPr sz="2200" b="1" spc="-5" dirty="0">
                <a:latin typeface="Calibri"/>
                <a:cs typeface="Calibri"/>
              </a:rPr>
              <a:t>нашими</a:t>
            </a:r>
            <a:r>
              <a:rPr sz="2200" b="1" spc="20" dirty="0">
                <a:latin typeface="Calibri"/>
                <a:cs typeface="Calibri"/>
              </a:rPr>
              <a:t> </a:t>
            </a:r>
            <a:r>
              <a:rPr sz="2200" b="1" spc="-10" dirty="0">
                <a:latin typeface="Calibri"/>
                <a:cs typeface="Calibri"/>
              </a:rPr>
              <a:t>соотечественниками</a:t>
            </a:r>
            <a:r>
              <a:rPr sz="2200" b="1" spc="65" dirty="0">
                <a:latin typeface="Calibri"/>
                <a:cs typeface="Calibri"/>
              </a:rPr>
              <a:t> </a:t>
            </a:r>
            <a:r>
              <a:rPr sz="2200" b="1" spc="-10" dirty="0">
                <a:latin typeface="Calibri"/>
                <a:cs typeface="Calibri"/>
              </a:rPr>
              <a:t>Сергеем</a:t>
            </a:r>
            <a:r>
              <a:rPr sz="2200" b="1" spc="25" dirty="0">
                <a:latin typeface="Calibri"/>
                <a:cs typeface="Calibri"/>
              </a:rPr>
              <a:t> </a:t>
            </a:r>
            <a:r>
              <a:rPr sz="2200" b="1" spc="-10" dirty="0">
                <a:latin typeface="Calibri"/>
                <a:cs typeface="Calibri"/>
              </a:rPr>
              <a:t>Фединым</a:t>
            </a:r>
            <a:r>
              <a:rPr sz="2200" b="1" spc="15" dirty="0">
                <a:latin typeface="Calibri"/>
                <a:cs typeface="Calibri"/>
              </a:rPr>
              <a:t> </a:t>
            </a:r>
            <a:r>
              <a:rPr sz="2200" b="1" spc="-5" dirty="0">
                <a:latin typeface="Calibri"/>
                <a:cs typeface="Calibri"/>
              </a:rPr>
              <a:t>и </a:t>
            </a:r>
            <a:r>
              <a:rPr sz="2200" b="1" dirty="0">
                <a:latin typeface="Calibri"/>
                <a:cs typeface="Calibri"/>
              </a:rPr>
              <a:t> </a:t>
            </a:r>
            <a:r>
              <a:rPr sz="2200" b="1" spc="-5" dirty="0">
                <a:latin typeface="Calibri"/>
                <a:cs typeface="Calibri"/>
              </a:rPr>
              <a:t>Владимиром</a:t>
            </a:r>
            <a:r>
              <a:rPr sz="2200" b="1" spc="50" dirty="0">
                <a:latin typeface="Calibri"/>
                <a:cs typeface="Calibri"/>
              </a:rPr>
              <a:t> </a:t>
            </a:r>
            <a:r>
              <a:rPr sz="2200" b="1" spc="-15" dirty="0">
                <a:latin typeface="Calibri"/>
                <a:cs typeface="Calibri"/>
              </a:rPr>
              <a:t>Бусленко.	</a:t>
            </a:r>
            <a:r>
              <a:rPr sz="2200" b="1" spc="-5" dirty="0">
                <a:latin typeface="Calibri"/>
                <a:cs typeface="Calibri"/>
              </a:rPr>
              <a:t>Данный</a:t>
            </a:r>
            <a:r>
              <a:rPr sz="2200" b="1" spc="25" dirty="0">
                <a:latin typeface="Calibri"/>
                <a:cs typeface="Calibri"/>
              </a:rPr>
              <a:t> </a:t>
            </a:r>
            <a:r>
              <a:rPr sz="2200" b="1" spc="-10" dirty="0">
                <a:latin typeface="Calibri"/>
                <a:cs typeface="Calibri"/>
              </a:rPr>
              <a:t>метод,</a:t>
            </a:r>
            <a:r>
              <a:rPr sz="2200" b="1" spc="25" dirty="0">
                <a:latin typeface="Calibri"/>
                <a:cs typeface="Calibri"/>
              </a:rPr>
              <a:t> </a:t>
            </a:r>
            <a:r>
              <a:rPr sz="2200" b="1" spc="-5" dirty="0">
                <a:latin typeface="Calibri"/>
                <a:cs typeface="Calibri"/>
              </a:rPr>
              <a:t>впервые</a:t>
            </a:r>
            <a:r>
              <a:rPr sz="2200" b="1" spc="10" dirty="0">
                <a:latin typeface="Calibri"/>
                <a:cs typeface="Calibri"/>
              </a:rPr>
              <a:t> </a:t>
            </a:r>
            <a:r>
              <a:rPr sz="2200" b="1" spc="-10" dirty="0">
                <a:latin typeface="Calibri"/>
                <a:cs typeface="Calibri"/>
              </a:rPr>
              <a:t>был</a:t>
            </a:r>
            <a:r>
              <a:rPr sz="2200" b="1" spc="25" dirty="0">
                <a:latin typeface="Calibri"/>
                <a:cs typeface="Calibri"/>
              </a:rPr>
              <a:t> </a:t>
            </a:r>
            <a:r>
              <a:rPr sz="2200" b="1" spc="-15" dirty="0">
                <a:latin typeface="Calibri"/>
                <a:cs typeface="Calibri"/>
              </a:rPr>
              <a:t>опубликован</a:t>
            </a:r>
            <a:r>
              <a:rPr sz="2200" b="1" spc="30" dirty="0">
                <a:latin typeface="Calibri"/>
                <a:cs typeface="Calibri"/>
              </a:rPr>
              <a:t> </a:t>
            </a:r>
            <a:r>
              <a:rPr sz="2200" b="1" spc="-5" dirty="0">
                <a:latin typeface="Calibri"/>
                <a:cs typeface="Calibri"/>
              </a:rPr>
              <a:t>в </a:t>
            </a:r>
            <a:r>
              <a:rPr sz="2200" b="1" spc="-480" dirty="0">
                <a:latin typeface="Calibri"/>
                <a:cs typeface="Calibri"/>
              </a:rPr>
              <a:t> </a:t>
            </a:r>
            <a:r>
              <a:rPr sz="2200" b="1" spc="-5" dirty="0">
                <a:latin typeface="Calibri"/>
                <a:cs typeface="Calibri"/>
              </a:rPr>
              <a:t>2002</a:t>
            </a:r>
            <a:r>
              <a:rPr sz="2200" b="1" spc="-20" dirty="0">
                <a:latin typeface="Calibri"/>
                <a:cs typeface="Calibri"/>
              </a:rPr>
              <a:t> </a:t>
            </a:r>
            <a:r>
              <a:rPr sz="2200" b="1" spc="-35" dirty="0">
                <a:latin typeface="Calibri"/>
                <a:cs typeface="Calibri"/>
              </a:rPr>
              <a:t>году</a:t>
            </a:r>
            <a:r>
              <a:rPr sz="2200" b="1" spc="20" dirty="0">
                <a:latin typeface="Calibri"/>
                <a:cs typeface="Calibri"/>
              </a:rPr>
              <a:t> </a:t>
            </a:r>
            <a:r>
              <a:rPr sz="2200" b="1" spc="-5" dirty="0">
                <a:latin typeface="Calibri"/>
                <a:cs typeface="Calibri"/>
              </a:rPr>
              <a:t>в</a:t>
            </a:r>
            <a:r>
              <a:rPr sz="2200" b="1" dirty="0">
                <a:latin typeface="Calibri"/>
                <a:cs typeface="Calibri"/>
              </a:rPr>
              <a:t> </a:t>
            </a:r>
            <a:r>
              <a:rPr sz="2200" b="1" spc="-5" dirty="0">
                <a:latin typeface="Calibri"/>
                <a:cs typeface="Calibri"/>
              </a:rPr>
              <a:t>журнале</a:t>
            </a:r>
            <a:r>
              <a:rPr sz="2200" b="1" spc="25" dirty="0">
                <a:latin typeface="Calibri"/>
                <a:cs typeface="Calibri"/>
              </a:rPr>
              <a:t> </a:t>
            </a:r>
            <a:r>
              <a:rPr sz="2200" b="1" spc="-15" dirty="0">
                <a:latin typeface="Calibri"/>
                <a:cs typeface="Calibri"/>
              </a:rPr>
              <a:t>«Наука</a:t>
            </a:r>
            <a:r>
              <a:rPr sz="2200" b="1" dirty="0">
                <a:latin typeface="Calibri"/>
                <a:cs typeface="Calibri"/>
              </a:rPr>
              <a:t> </a:t>
            </a:r>
            <a:r>
              <a:rPr sz="2200" b="1" spc="-5" dirty="0">
                <a:latin typeface="Calibri"/>
                <a:cs typeface="Calibri"/>
              </a:rPr>
              <a:t>и жизнь».</a:t>
            </a:r>
            <a:endParaRPr sz="22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050" dirty="0">
              <a:latin typeface="Calibri"/>
              <a:cs typeface="Calibri"/>
            </a:endParaRPr>
          </a:p>
          <a:p>
            <a:pPr marL="2647315" marR="2397760" indent="-1905" algn="ctr">
              <a:lnSpc>
                <a:spcPct val="100000"/>
              </a:lnSpc>
            </a:pPr>
            <a:r>
              <a:rPr sz="2200" b="1" i="1" spc="-10" dirty="0">
                <a:solidFill>
                  <a:srgbClr val="C00000"/>
                </a:solidFill>
                <a:latin typeface="Calibri"/>
                <a:cs typeface="Calibri"/>
              </a:rPr>
              <a:t>Кроссенс </a:t>
            </a:r>
            <a:r>
              <a:rPr sz="2200" b="1" i="1" spc="-5" dirty="0">
                <a:solidFill>
                  <a:srgbClr val="0070C0"/>
                </a:solidFill>
                <a:latin typeface="Calibri"/>
                <a:cs typeface="Calibri"/>
              </a:rPr>
              <a:t>– ассоциативная </a:t>
            </a:r>
            <a:r>
              <a:rPr sz="2200" b="1" i="1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200" b="1" i="1" spc="-10" dirty="0">
                <a:solidFill>
                  <a:srgbClr val="0070C0"/>
                </a:solidFill>
                <a:latin typeface="Calibri"/>
                <a:cs typeface="Calibri"/>
              </a:rPr>
              <a:t>головоломка</a:t>
            </a:r>
            <a:r>
              <a:rPr sz="2200" b="1" i="1" spc="1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200" b="1" i="1" spc="-5" dirty="0">
                <a:solidFill>
                  <a:srgbClr val="0070C0"/>
                </a:solidFill>
                <a:latin typeface="Calibri"/>
                <a:cs typeface="Calibri"/>
              </a:rPr>
              <a:t>нового </a:t>
            </a:r>
            <a:r>
              <a:rPr sz="2200" b="1" i="1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200" b="1" i="1" spc="-10" dirty="0">
                <a:solidFill>
                  <a:srgbClr val="0070C0"/>
                </a:solidFill>
                <a:latin typeface="Calibri"/>
                <a:cs typeface="Calibri"/>
              </a:rPr>
              <a:t>поколения,</a:t>
            </a:r>
            <a:r>
              <a:rPr sz="2200" b="1" i="1" spc="-1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0070C0"/>
                </a:solidFill>
                <a:latin typeface="Calibri"/>
                <a:cs typeface="Calibri"/>
              </a:rPr>
              <a:t>соединяющая</a:t>
            </a:r>
            <a:r>
              <a:rPr sz="2200" b="1" spc="4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0070C0"/>
                </a:solidFill>
                <a:latin typeface="Calibri"/>
                <a:cs typeface="Calibri"/>
              </a:rPr>
              <a:t>в </a:t>
            </a:r>
            <a:r>
              <a:rPr sz="2200" b="1" spc="-48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0070C0"/>
                </a:solidFill>
                <a:latin typeface="Calibri"/>
                <a:cs typeface="Calibri"/>
              </a:rPr>
              <a:t>себе</a:t>
            </a:r>
            <a:r>
              <a:rPr sz="2200" b="1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0070C0"/>
                </a:solidFill>
                <a:latin typeface="Calibri"/>
                <a:cs typeface="Calibri"/>
              </a:rPr>
              <a:t>лучшие</a:t>
            </a:r>
            <a:r>
              <a:rPr sz="2200" b="1" spc="484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0070C0"/>
                </a:solidFill>
                <a:latin typeface="Calibri"/>
                <a:cs typeface="Calibri"/>
              </a:rPr>
              <a:t>качества, </a:t>
            </a:r>
            <a:r>
              <a:rPr sz="2200" b="1" spc="-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0070C0"/>
                </a:solidFill>
                <a:latin typeface="Calibri"/>
                <a:cs typeface="Calibri"/>
              </a:rPr>
              <a:t>сразу</a:t>
            </a:r>
            <a:r>
              <a:rPr sz="2200" b="1" spc="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0070C0"/>
                </a:solidFill>
                <a:latin typeface="Calibri"/>
                <a:cs typeface="Calibri"/>
              </a:rPr>
              <a:t>нескольких </a:t>
            </a:r>
            <a:r>
              <a:rPr sz="2200" b="1" spc="-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0070C0"/>
                </a:solidFill>
                <a:latin typeface="Calibri"/>
                <a:cs typeface="Calibri"/>
              </a:rPr>
              <a:t>интеллектуальных </a:t>
            </a:r>
            <a:r>
              <a:rPr sz="2200" b="1" spc="-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0070C0"/>
                </a:solidFill>
                <a:latin typeface="Calibri"/>
                <a:cs typeface="Calibri"/>
              </a:rPr>
              <a:t>развлечений:</a:t>
            </a:r>
            <a:r>
              <a:rPr sz="2200" b="1" spc="2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200" b="1" spc="-15" dirty="0">
                <a:solidFill>
                  <a:srgbClr val="0070C0"/>
                </a:solidFill>
                <a:latin typeface="Calibri"/>
                <a:cs typeface="Calibri"/>
              </a:rPr>
              <a:t>головоломки, </a:t>
            </a:r>
            <a:r>
              <a:rPr sz="2200" b="1" spc="-48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0070C0"/>
                </a:solidFill>
                <a:latin typeface="Calibri"/>
                <a:cs typeface="Calibri"/>
              </a:rPr>
              <a:t>загадки</a:t>
            </a:r>
            <a:r>
              <a:rPr sz="2200" b="1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0070C0"/>
                </a:solidFill>
                <a:latin typeface="Calibri"/>
                <a:cs typeface="Calibri"/>
              </a:rPr>
              <a:t>и</a:t>
            </a:r>
            <a:r>
              <a:rPr sz="2200" b="1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0070C0"/>
                </a:solidFill>
                <a:latin typeface="Calibri"/>
                <a:cs typeface="Calibri"/>
              </a:rPr>
              <a:t>ребуса.</a:t>
            </a:r>
            <a:endParaRPr sz="2200" dirty="0">
              <a:solidFill>
                <a:srgbClr val="0070C0"/>
              </a:solidFill>
              <a:latin typeface="Calibri"/>
              <a:cs typeface="Calibri"/>
            </a:endParaRPr>
          </a:p>
        </p:txBody>
      </p:sp>
      <p:sp>
        <p:nvSpPr>
          <p:cNvPr id="16" name="Заголовок 15"/>
          <p:cNvSpPr>
            <a:spLocks noGrp="1"/>
          </p:cNvSpPr>
          <p:nvPr>
            <p:ph type="title"/>
          </p:nvPr>
        </p:nvSpPr>
        <p:spPr>
          <a:xfrm>
            <a:off x="899592" y="332656"/>
            <a:ext cx="6905807" cy="513715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Кто придумал </a:t>
            </a:r>
            <a:r>
              <a:rPr lang="ru-RU" sz="3600" b="1" dirty="0" err="1" smtClean="0">
                <a:solidFill>
                  <a:schemeClr val="tx1"/>
                </a:solidFill>
              </a:rPr>
              <a:t>кроссенс</a:t>
            </a:r>
            <a:r>
              <a:rPr lang="ru-RU" sz="3600" b="1" dirty="0" smtClean="0">
                <a:solidFill>
                  <a:schemeClr val="tx1"/>
                </a:solidFill>
              </a:rPr>
              <a:t>?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7666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727192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Как устроен </a:t>
            </a:r>
            <a:r>
              <a:rPr lang="ru-RU" sz="3600" b="1" dirty="0" err="1" smtClean="0">
                <a:solidFill>
                  <a:schemeClr val="tx1"/>
                </a:solidFill>
              </a:rPr>
              <a:t>кроссенс</a:t>
            </a:r>
            <a:r>
              <a:rPr lang="ru-RU" sz="3600" b="1" dirty="0" smtClean="0">
                <a:solidFill>
                  <a:schemeClr val="tx1"/>
                </a:solidFill>
              </a:rPr>
              <a:t>?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C:\Users\Ольга\Desktop\коо.pn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1305342"/>
            <a:ext cx="4536503" cy="482082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5076056" y="1052736"/>
            <a:ext cx="367240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err="1">
                <a:solidFill>
                  <a:srgbClr val="FF0000"/>
                </a:solidFill>
              </a:rPr>
              <a:t>Кроссенс</a:t>
            </a:r>
            <a:r>
              <a:rPr lang="ru-RU" b="1" i="1" dirty="0"/>
              <a:t>	</a:t>
            </a:r>
            <a:r>
              <a:rPr lang="ru-RU" b="1" dirty="0"/>
              <a:t>- ассоциативная  цепочка, замкнутая в поле из  девяти (шести, четырех)квадратов</a:t>
            </a:r>
            <a:endParaRPr lang="ru-RU" dirty="0"/>
          </a:p>
          <a:p>
            <a:pPr lvl="0"/>
            <a:r>
              <a:rPr lang="ru-RU" b="1" dirty="0"/>
              <a:t>В изображениях-картинках</a:t>
            </a:r>
            <a:r>
              <a:rPr lang="ru-RU" dirty="0"/>
              <a:t>  </a:t>
            </a:r>
            <a:r>
              <a:rPr lang="ru-RU" b="1" i="1" dirty="0">
                <a:solidFill>
                  <a:srgbClr val="FF0000"/>
                </a:solidFill>
              </a:rPr>
              <a:t>зашифрованы ассоциации</a:t>
            </a:r>
            <a:endParaRPr lang="ru-RU" dirty="0">
              <a:solidFill>
                <a:srgbClr val="FF0000"/>
              </a:solidFill>
            </a:endParaRPr>
          </a:p>
          <a:p>
            <a:pPr lvl="0"/>
            <a:r>
              <a:rPr lang="ru-RU" b="1" dirty="0"/>
              <a:t>Каждая картинка	связана с</a:t>
            </a:r>
            <a:r>
              <a:rPr lang="ru-RU" dirty="0"/>
              <a:t> </a:t>
            </a:r>
            <a:r>
              <a:rPr lang="ru-RU" b="1" i="1" dirty="0">
                <a:solidFill>
                  <a:srgbClr val="FF0000"/>
                </a:solidFill>
              </a:rPr>
              <a:t>предыдущей и последующей</a:t>
            </a:r>
            <a:endParaRPr lang="ru-RU" dirty="0">
              <a:solidFill>
                <a:srgbClr val="FF0000"/>
              </a:solidFill>
            </a:endParaRPr>
          </a:p>
          <a:p>
            <a:pPr lvl="0"/>
            <a:r>
              <a:rPr lang="ru-RU" b="1" dirty="0"/>
              <a:t>Связи могут быть как  поверхностными, так и  глубинными</a:t>
            </a:r>
            <a:endParaRPr lang="ru-RU" dirty="0"/>
          </a:p>
          <a:p>
            <a:pPr lvl="0"/>
            <a:r>
              <a:rPr lang="ru-RU" b="1" i="1" dirty="0">
                <a:solidFill>
                  <a:srgbClr val="FF0000"/>
                </a:solidFill>
              </a:rPr>
              <a:t>Центральная	картинка  </a:t>
            </a:r>
            <a:r>
              <a:rPr lang="ru-RU" b="1" dirty="0"/>
              <a:t>объединяет по смыслу сразу  несколько.</a:t>
            </a:r>
            <a:endParaRPr lang="ru-RU" dirty="0"/>
          </a:p>
          <a:p>
            <a:r>
              <a:rPr lang="ru-RU" b="1" i="1" dirty="0">
                <a:solidFill>
                  <a:srgbClr val="FF0000"/>
                </a:solidFill>
              </a:rPr>
              <a:t>Задача</a:t>
            </a:r>
            <a:r>
              <a:rPr lang="ru-RU" b="1" i="1" dirty="0"/>
              <a:t> </a:t>
            </a:r>
            <a:r>
              <a:rPr lang="ru-RU" b="1" dirty="0"/>
              <a:t>- </a:t>
            </a:r>
            <a:r>
              <a:rPr lang="ru-RU" b="1" i="1" dirty="0"/>
              <a:t>разгадать (объяснить) </a:t>
            </a:r>
            <a:r>
              <a:rPr lang="ru-RU" b="1" i="1" dirty="0" err="1"/>
              <a:t>кроссенс</a:t>
            </a:r>
            <a:r>
              <a:rPr lang="ru-RU" b="1" i="1" dirty="0"/>
              <a:t>, </a:t>
            </a:r>
            <a:r>
              <a:rPr lang="ru-RU" b="1" dirty="0"/>
              <a:t>составив рассказ по  взаимосвязанным изображениям.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90487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233794" y="1268760"/>
            <a:ext cx="8333740" cy="23827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marR="5080" indent="-342900" algn="just">
              <a:lnSpc>
                <a:spcPct val="100000"/>
              </a:lnSpc>
              <a:spcBef>
                <a:spcPts val="100"/>
              </a:spcBef>
              <a:buClr>
                <a:srgbClr val="0070C0"/>
              </a:buClr>
              <a:buFont typeface="Wingdings"/>
              <a:buChar char=""/>
              <a:tabLst>
                <a:tab pos="355600" algn="l"/>
              </a:tabLst>
            </a:pPr>
            <a:r>
              <a:rPr sz="2400" b="1" spc="-5" dirty="0">
                <a:latin typeface="Calibri"/>
                <a:cs typeface="Calibri"/>
              </a:rPr>
              <a:t>Читать кроссенс нужно </a:t>
            </a:r>
            <a:r>
              <a:rPr sz="2400" b="1" i="1" spc="-10" dirty="0">
                <a:latin typeface="Calibri"/>
                <a:cs typeface="Calibri"/>
              </a:rPr>
              <a:t>сверху </a:t>
            </a:r>
            <a:r>
              <a:rPr sz="2400" b="1" i="1" spc="-5" dirty="0">
                <a:latin typeface="Calibri"/>
                <a:cs typeface="Calibri"/>
              </a:rPr>
              <a:t>вниз </a:t>
            </a:r>
            <a:r>
              <a:rPr sz="2400" b="1" i="1" dirty="0">
                <a:latin typeface="Calibri"/>
                <a:cs typeface="Calibri"/>
              </a:rPr>
              <a:t>и </a:t>
            </a:r>
            <a:r>
              <a:rPr sz="2400" b="1" i="1" spc="-5" dirty="0">
                <a:latin typeface="Calibri"/>
                <a:cs typeface="Calibri"/>
              </a:rPr>
              <a:t>слева </a:t>
            </a:r>
            <a:r>
              <a:rPr sz="2400" b="1" i="1" dirty="0">
                <a:latin typeface="Calibri"/>
                <a:cs typeface="Calibri"/>
              </a:rPr>
              <a:t>направо, </a:t>
            </a:r>
            <a:r>
              <a:rPr sz="2400" b="1" spc="-5" dirty="0">
                <a:latin typeface="Calibri"/>
                <a:cs typeface="Calibri"/>
              </a:rPr>
              <a:t>далее </a:t>
            </a:r>
            <a:r>
              <a:rPr sz="2400" b="1" dirty="0">
                <a:latin typeface="Calibri"/>
                <a:cs typeface="Calibri"/>
              </a:rPr>
              <a:t> </a:t>
            </a:r>
            <a:r>
              <a:rPr sz="2400" b="1" spc="-5" dirty="0">
                <a:latin typeface="Calibri"/>
                <a:cs typeface="Calibri"/>
              </a:rPr>
              <a:t>двигаться </a:t>
            </a:r>
            <a:r>
              <a:rPr sz="2400" b="1" spc="-20" dirty="0">
                <a:latin typeface="Calibri"/>
                <a:cs typeface="Calibri"/>
              </a:rPr>
              <a:t>только </a:t>
            </a:r>
            <a:r>
              <a:rPr sz="2400" b="1" spc="-10" dirty="0">
                <a:latin typeface="Calibri"/>
                <a:cs typeface="Calibri"/>
              </a:rPr>
              <a:t>вперед </a:t>
            </a:r>
            <a:r>
              <a:rPr sz="2400" b="1" dirty="0">
                <a:latin typeface="Calibri"/>
                <a:cs typeface="Calibri"/>
              </a:rPr>
              <a:t>и </a:t>
            </a:r>
            <a:r>
              <a:rPr sz="2400" b="1" i="1" spc="-5" dirty="0">
                <a:latin typeface="Calibri"/>
                <a:cs typeface="Calibri"/>
              </a:rPr>
              <a:t>заканчивать на </a:t>
            </a:r>
            <a:r>
              <a:rPr sz="2400" b="1" i="1" spc="-5" dirty="0" err="1">
                <a:latin typeface="Calibri"/>
                <a:cs typeface="Calibri"/>
              </a:rPr>
              <a:t>центральном</a:t>
            </a:r>
            <a:r>
              <a:rPr sz="2400" b="1" i="1" spc="-5" dirty="0">
                <a:latin typeface="Calibri"/>
                <a:cs typeface="Calibri"/>
              </a:rPr>
              <a:t> </a:t>
            </a:r>
            <a:r>
              <a:rPr sz="2400" b="1" i="1" dirty="0" smtClean="0">
                <a:latin typeface="Calibri"/>
                <a:cs typeface="Calibri"/>
              </a:rPr>
              <a:t> </a:t>
            </a:r>
            <a:r>
              <a:rPr sz="2400" b="1" i="1" spc="-530" dirty="0" smtClean="0">
                <a:latin typeface="Calibri"/>
                <a:cs typeface="Calibri"/>
              </a:rPr>
              <a:t> </a:t>
            </a:r>
            <a:r>
              <a:rPr sz="2400" b="1" i="1" spc="-5" dirty="0">
                <a:latin typeface="Calibri"/>
                <a:cs typeface="Calibri"/>
              </a:rPr>
              <a:t>квадрате</a:t>
            </a:r>
            <a:endParaRPr sz="2400" dirty="0">
              <a:latin typeface="Calibri"/>
              <a:cs typeface="Calibri"/>
            </a:endParaRPr>
          </a:p>
          <a:p>
            <a:pPr marL="424180" indent="-411480" algn="just">
              <a:lnSpc>
                <a:spcPct val="100000"/>
              </a:lnSpc>
              <a:spcBef>
                <a:spcPts val="575"/>
              </a:spcBef>
              <a:buClr>
                <a:srgbClr val="0070C0"/>
              </a:buClr>
              <a:buFont typeface="Wingdings"/>
              <a:buChar char=""/>
              <a:tabLst>
                <a:tab pos="423545" algn="l"/>
                <a:tab pos="424180" algn="l"/>
              </a:tabLst>
            </a:pPr>
            <a:r>
              <a:rPr sz="2400" b="1" spc="-10" dirty="0">
                <a:latin typeface="Calibri"/>
                <a:cs typeface="Calibri"/>
              </a:rPr>
              <a:t>Получается</a:t>
            </a:r>
            <a:r>
              <a:rPr sz="2400" b="1" spc="-25" dirty="0">
                <a:latin typeface="Calibri"/>
                <a:cs typeface="Calibri"/>
              </a:rPr>
              <a:t> </a:t>
            </a:r>
            <a:r>
              <a:rPr sz="2400" b="1" i="1" spc="-10" dirty="0">
                <a:latin typeface="Calibri"/>
                <a:cs typeface="Calibri"/>
              </a:rPr>
              <a:t>цепочка,</a:t>
            </a:r>
            <a:r>
              <a:rPr sz="2400" b="1" i="1" spc="-5" dirty="0">
                <a:latin typeface="Calibri"/>
                <a:cs typeface="Calibri"/>
              </a:rPr>
              <a:t> </a:t>
            </a:r>
            <a:r>
              <a:rPr sz="2400" b="1" spc="-5" dirty="0">
                <a:latin typeface="Calibri"/>
                <a:cs typeface="Calibri"/>
              </a:rPr>
              <a:t>завернутая</a:t>
            </a:r>
            <a:r>
              <a:rPr sz="2400" b="1" spc="15" dirty="0">
                <a:latin typeface="Calibri"/>
                <a:cs typeface="Calibri"/>
              </a:rPr>
              <a:t> </a:t>
            </a:r>
            <a:r>
              <a:rPr sz="2400" b="1" i="1" spc="-15" dirty="0">
                <a:latin typeface="Calibri"/>
                <a:cs typeface="Calibri"/>
              </a:rPr>
              <a:t>«улиткой».</a:t>
            </a:r>
            <a:endParaRPr sz="2400" dirty="0">
              <a:latin typeface="Calibri"/>
              <a:cs typeface="Calibri"/>
            </a:endParaRPr>
          </a:p>
          <a:p>
            <a:pPr marL="355600" marR="690880" indent="-342900" algn="just">
              <a:lnSpc>
                <a:spcPct val="100000"/>
              </a:lnSpc>
              <a:spcBef>
                <a:spcPts val="575"/>
              </a:spcBef>
              <a:buClr>
                <a:srgbClr val="0070C0"/>
              </a:buClr>
              <a:buFont typeface="Wingdings"/>
              <a:buChar char=""/>
              <a:tabLst>
                <a:tab pos="355600" algn="l"/>
              </a:tabLst>
            </a:pPr>
            <a:r>
              <a:rPr sz="2400" b="1" spc="-5" dirty="0">
                <a:latin typeface="Calibri"/>
                <a:cs typeface="Calibri"/>
              </a:rPr>
              <a:t>Начать </a:t>
            </a:r>
            <a:r>
              <a:rPr sz="2400" b="1" spc="-10" dirty="0">
                <a:latin typeface="Calibri"/>
                <a:cs typeface="Calibri"/>
              </a:rPr>
              <a:t>можно </a:t>
            </a:r>
            <a:r>
              <a:rPr sz="2400" b="1" spc="-15" dirty="0">
                <a:latin typeface="Calibri"/>
                <a:cs typeface="Calibri"/>
              </a:rPr>
              <a:t>как </a:t>
            </a:r>
            <a:r>
              <a:rPr sz="2400" b="1" dirty="0">
                <a:latin typeface="Calibri"/>
                <a:cs typeface="Calibri"/>
              </a:rPr>
              <a:t>с </a:t>
            </a:r>
            <a:r>
              <a:rPr sz="2400" b="1" spc="-5" dirty="0">
                <a:latin typeface="Calibri"/>
                <a:cs typeface="Calibri"/>
              </a:rPr>
              <a:t>первой, </a:t>
            </a:r>
            <a:r>
              <a:rPr sz="2400" b="1" dirty="0">
                <a:latin typeface="Calibri"/>
                <a:cs typeface="Calibri"/>
              </a:rPr>
              <a:t>так и с любой </a:t>
            </a:r>
            <a:r>
              <a:rPr sz="2400" b="1" spc="-5" dirty="0">
                <a:latin typeface="Calibri"/>
                <a:cs typeface="Calibri"/>
              </a:rPr>
              <a:t>узнаваемой </a:t>
            </a:r>
            <a:r>
              <a:rPr sz="2400" b="1" spc="-530" dirty="0">
                <a:latin typeface="Calibri"/>
                <a:cs typeface="Calibri"/>
              </a:rPr>
              <a:t> </a:t>
            </a:r>
            <a:r>
              <a:rPr sz="2400" b="1" spc="-10" dirty="0">
                <a:latin typeface="Calibri"/>
                <a:cs typeface="Calibri"/>
              </a:rPr>
              <a:t>картинки.</a:t>
            </a:r>
            <a:endParaRPr sz="2400" dirty="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67240" y="3799332"/>
            <a:ext cx="8849360" cy="2821940"/>
            <a:chOff x="167240" y="3799332"/>
            <a:chExt cx="8849360" cy="2821940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7240" y="3957398"/>
              <a:ext cx="2923720" cy="2579505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38087" y="3910742"/>
              <a:ext cx="2978280" cy="268127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41903" y="3799332"/>
              <a:ext cx="3042310" cy="2821784"/>
            </a:xfrm>
            <a:prstGeom prst="rect">
              <a:avLst/>
            </a:prstGeom>
          </p:spPr>
        </p:pic>
      </p:grpSp>
      <p:sp>
        <p:nvSpPr>
          <p:cNvPr id="8" name="Заголовок 15"/>
          <p:cNvSpPr txBox="1">
            <a:spLocks/>
          </p:cNvSpPr>
          <p:nvPr/>
        </p:nvSpPr>
        <p:spPr>
          <a:xfrm>
            <a:off x="899592" y="332656"/>
            <a:ext cx="6905807" cy="513715"/>
          </a:xfrm>
          <a:prstGeom prst="rect">
            <a:avLst/>
          </a:prstGeom>
        </p:spPr>
        <p:txBody>
          <a:bodyPr>
            <a:noAutofit/>
          </a:bodyPr>
          <a:lstStyle>
            <a:lvl1pPr marL="54864" algn="r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Как устроен </a:t>
            </a:r>
            <a:r>
              <a:rPr lang="ru-RU" sz="3600" b="1" dirty="0" err="1" smtClean="0">
                <a:solidFill>
                  <a:schemeClr val="tx1"/>
                </a:solidFill>
              </a:rPr>
              <a:t>кроссенс</a:t>
            </a:r>
            <a:r>
              <a:rPr lang="ru-RU" sz="3600" b="1" dirty="0" smtClean="0">
                <a:solidFill>
                  <a:schemeClr val="tx1"/>
                </a:solidFill>
              </a:rPr>
              <a:t>?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4085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410461" y="796290"/>
            <a:ext cx="7468108" cy="5651500"/>
            <a:chOff x="1410461" y="796290"/>
            <a:chExt cx="7468108" cy="5651500"/>
          </a:xfrm>
        </p:grpSpPr>
        <p:pic>
          <p:nvPicPr>
            <p:cNvPr id="3" name="object 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10461" y="796290"/>
              <a:ext cx="5649467" cy="5650992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1410461" y="796290"/>
              <a:ext cx="5649595" cy="5651500"/>
            </a:xfrm>
            <a:custGeom>
              <a:avLst/>
              <a:gdLst/>
              <a:ahLst/>
              <a:cxnLst/>
              <a:rect l="l" t="t" r="r" b="b"/>
              <a:pathLst>
                <a:path w="5649595" h="5651500">
                  <a:moveTo>
                    <a:pt x="0" y="5650991"/>
                  </a:moveTo>
                  <a:lnTo>
                    <a:pt x="2824734" y="0"/>
                  </a:lnTo>
                  <a:lnTo>
                    <a:pt x="5649468" y="5650991"/>
                  </a:lnTo>
                  <a:lnTo>
                    <a:pt x="0" y="5650991"/>
                  </a:lnTo>
                  <a:close/>
                </a:path>
              </a:pathLst>
            </a:custGeom>
            <a:ln w="32004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265169" y="1361697"/>
              <a:ext cx="5613400" cy="1757680"/>
            </a:xfrm>
            <a:custGeom>
              <a:avLst/>
              <a:gdLst/>
              <a:ahLst/>
              <a:cxnLst/>
              <a:rect l="l" t="t" r="r" b="b"/>
              <a:pathLst>
                <a:path w="5613400" h="1757680">
                  <a:moveTo>
                    <a:pt x="5320030" y="0"/>
                  </a:moveTo>
                  <a:lnTo>
                    <a:pt x="292862" y="0"/>
                  </a:lnTo>
                  <a:lnTo>
                    <a:pt x="245357" y="3832"/>
                  </a:lnTo>
                  <a:lnTo>
                    <a:pt x="200293" y="14929"/>
                  </a:lnTo>
                  <a:lnTo>
                    <a:pt x="158273" y="32687"/>
                  </a:lnTo>
                  <a:lnTo>
                    <a:pt x="119899" y="56504"/>
                  </a:lnTo>
                  <a:lnTo>
                    <a:pt x="85775" y="85775"/>
                  </a:lnTo>
                  <a:lnTo>
                    <a:pt x="56504" y="119899"/>
                  </a:lnTo>
                  <a:lnTo>
                    <a:pt x="32687" y="158273"/>
                  </a:lnTo>
                  <a:lnTo>
                    <a:pt x="14929" y="200293"/>
                  </a:lnTo>
                  <a:lnTo>
                    <a:pt x="3832" y="245357"/>
                  </a:lnTo>
                  <a:lnTo>
                    <a:pt x="0" y="292862"/>
                  </a:lnTo>
                  <a:lnTo>
                    <a:pt x="0" y="1464297"/>
                  </a:lnTo>
                  <a:lnTo>
                    <a:pt x="3832" y="1511802"/>
                  </a:lnTo>
                  <a:lnTo>
                    <a:pt x="14929" y="1556867"/>
                  </a:lnTo>
                  <a:lnTo>
                    <a:pt x="32687" y="1598888"/>
                  </a:lnTo>
                  <a:lnTo>
                    <a:pt x="56504" y="1637263"/>
                  </a:lnTo>
                  <a:lnTo>
                    <a:pt x="85775" y="1671389"/>
                  </a:lnTo>
                  <a:lnTo>
                    <a:pt x="119899" y="1700663"/>
                  </a:lnTo>
                  <a:lnTo>
                    <a:pt x="158273" y="1724481"/>
                  </a:lnTo>
                  <a:lnTo>
                    <a:pt x="200293" y="1742240"/>
                  </a:lnTo>
                  <a:lnTo>
                    <a:pt x="245357" y="1753338"/>
                  </a:lnTo>
                  <a:lnTo>
                    <a:pt x="292862" y="1757172"/>
                  </a:lnTo>
                  <a:lnTo>
                    <a:pt x="5320030" y="1757172"/>
                  </a:lnTo>
                  <a:lnTo>
                    <a:pt x="5367534" y="1753338"/>
                  </a:lnTo>
                  <a:lnTo>
                    <a:pt x="5412598" y="1742240"/>
                  </a:lnTo>
                  <a:lnTo>
                    <a:pt x="5454618" y="1724481"/>
                  </a:lnTo>
                  <a:lnTo>
                    <a:pt x="5492992" y="1700663"/>
                  </a:lnTo>
                  <a:lnTo>
                    <a:pt x="5527116" y="1671389"/>
                  </a:lnTo>
                  <a:lnTo>
                    <a:pt x="5556387" y="1637263"/>
                  </a:lnTo>
                  <a:lnTo>
                    <a:pt x="5580204" y="1598888"/>
                  </a:lnTo>
                  <a:lnTo>
                    <a:pt x="5597962" y="1556867"/>
                  </a:lnTo>
                  <a:lnTo>
                    <a:pt x="5609059" y="1511802"/>
                  </a:lnTo>
                  <a:lnTo>
                    <a:pt x="5612892" y="1464297"/>
                  </a:lnTo>
                  <a:lnTo>
                    <a:pt x="5612892" y="292862"/>
                  </a:lnTo>
                  <a:lnTo>
                    <a:pt x="5609059" y="245357"/>
                  </a:lnTo>
                  <a:lnTo>
                    <a:pt x="5597962" y="200293"/>
                  </a:lnTo>
                  <a:lnTo>
                    <a:pt x="5580204" y="158273"/>
                  </a:lnTo>
                  <a:lnTo>
                    <a:pt x="5556387" y="119899"/>
                  </a:lnTo>
                  <a:lnTo>
                    <a:pt x="5527116" y="85775"/>
                  </a:lnTo>
                  <a:lnTo>
                    <a:pt x="5492992" y="56504"/>
                  </a:lnTo>
                  <a:lnTo>
                    <a:pt x="5454618" y="32687"/>
                  </a:lnTo>
                  <a:lnTo>
                    <a:pt x="5412598" y="14929"/>
                  </a:lnTo>
                  <a:lnTo>
                    <a:pt x="5367534" y="3832"/>
                  </a:lnTo>
                  <a:lnTo>
                    <a:pt x="5320030" y="0"/>
                  </a:lnTo>
                  <a:close/>
                </a:path>
              </a:pathLst>
            </a:custGeom>
            <a:solidFill>
              <a:srgbClr val="F2DCDB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265169" y="1361697"/>
              <a:ext cx="5613400" cy="1757680"/>
            </a:xfrm>
            <a:custGeom>
              <a:avLst/>
              <a:gdLst/>
              <a:ahLst/>
              <a:cxnLst/>
              <a:rect l="l" t="t" r="r" b="b"/>
              <a:pathLst>
                <a:path w="5613400" h="1757680">
                  <a:moveTo>
                    <a:pt x="0" y="292862"/>
                  </a:moveTo>
                  <a:lnTo>
                    <a:pt x="3832" y="245357"/>
                  </a:lnTo>
                  <a:lnTo>
                    <a:pt x="14929" y="200293"/>
                  </a:lnTo>
                  <a:lnTo>
                    <a:pt x="32687" y="158273"/>
                  </a:lnTo>
                  <a:lnTo>
                    <a:pt x="56504" y="119899"/>
                  </a:lnTo>
                  <a:lnTo>
                    <a:pt x="85775" y="85775"/>
                  </a:lnTo>
                  <a:lnTo>
                    <a:pt x="119899" y="56504"/>
                  </a:lnTo>
                  <a:lnTo>
                    <a:pt x="158273" y="32687"/>
                  </a:lnTo>
                  <a:lnTo>
                    <a:pt x="200293" y="14929"/>
                  </a:lnTo>
                  <a:lnTo>
                    <a:pt x="245357" y="3832"/>
                  </a:lnTo>
                  <a:lnTo>
                    <a:pt x="292862" y="0"/>
                  </a:lnTo>
                  <a:lnTo>
                    <a:pt x="5320030" y="0"/>
                  </a:lnTo>
                  <a:lnTo>
                    <a:pt x="5367534" y="3832"/>
                  </a:lnTo>
                  <a:lnTo>
                    <a:pt x="5412598" y="14929"/>
                  </a:lnTo>
                  <a:lnTo>
                    <a:pt x="5454618" y="32687"/>
                  </a:lnTo>
                  <a:lnTo>
                    <a:pt x="5492992" y="56504"/>
                  </a:lnTo>
                  <a:lnTo>
                    <a:pt x="5527116" y="85775"/>
                  </a:lnTo>
                  <a:lnTo>
                    <a:pt x="5556387" y="119899"/>
                  </a:lnTo>
                  <a:lnTo>
                    <a:pt x="5580204" y="158273"/>
                  </a:lnTo>
                  <a:lnTo>
                    <a:pt x="5597962" y="200293"/>
                  </a:lnTo>
                  <a:lnTo>
                    <a:pt x="5609059" y="245357"/>
                  </a:lnTo>
                  <a:lnTo>
                    <a:pt x="5612892" y="292862"/>
                  </a:lnTo>
                  <a:lnTo>
                    <a:pt x="5612892" y="1464297"/>
                  </a:lnTo>
                  <a:lnTo>
                    <a:pt x="5609059" y="1511802"/>
                  </a:lnTo>
                  <a:lnTo>
                    <a:pt x="5597962" y="1556867"/>
                  </a:lnTo>
                  <a:lnTo>
                    <a:pt x="5580204" y="1598888"/>
                  </a:lnTo>
                  <a:lnTo>
                    <a:pt x="5556387" y="1637263"/>
                  </a:lnTo>
                  <a:lnTo>
                    <a:pt x="5527116" y="1671389"/>
                  </a:lnTo>
                  <a:lnTo>
                    <a:pt x="5492992" y="1700663"/>
                  </a:lnTo>
                  <a:lnTo>
                    <a:pt x="5454618" y="1724481"/>
                  </a:lnTo>
                  <a:lnTo>
                    <a:pt x="5412598" y="1742240"/>
                  </a:lnTo>
                  <a:lnTo>
                    <a:pt x="5367534" y="1753338"/>
                  </a:lnTo>
                  <a:lnTo>
                    <a:pt x="5320030" y="1757172"/>
                  </a:lnTo>
                  <a:lnTo>
                    <a:pt x="292862" y="1757172"/>
                  </a:lnTo>
                  <a:lnTo>
                    <a:pt x="245357" y="1753338"/>
                  </a:lnTo>
                  <a:lnTo>
                    <a:pt x="200293" y="1742240"/>
                  </a:lnTo>
                  <a:lnTo>
                    <a:pt x="158273" y="1724481"/>
                  </a:lnTo>
                  <a:lnTo>
                    <a:pt x="119899" y="1700663"/>
                  </a:lnTo>
                  <a:lnTo>
                    <a:pt x="85775" y="1671389"/>
                  </a:lnTo>
                  <a:lnTo>
                    <a:pt x="56504" y="1637263"/>
                  </a:lnTo>
                  <a:lnTo>
                    <a:pt x="32687" y="1598888"/>
                  </a:lnTo>
                  <a:lnTo>
                    <a:pt x="14929" y="1556867"/>
                  </a:lnTo>
                  <a:lnTo>
                    <a:pt x="3832" y="1511802"/>
                  </a:lnTo>
                  <a:lnTo>
                    <a:pt x="0" y="1464297"/>
                  </a:lnTo>
                  <a:lnTo>
                    <a:pt x="0" y="292862"/>
                  </a:lnTo>
                  <a:close/>
                </a:path>
              </a:pathLst>
            </a:custGeom>
            <a:ln w="32004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3490865" y="1440953"/>
            <a:ext cx="5106669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5"/>
              </a:spcBef>
            </a:pPr>
            <a:r>
              <a:rPr sz="3200" b="1" dirty="0">
                <a:solidFill>
                  <a:srgbClr val="C00000"/>
                </a:solidFill>
                <a:effectLst/>
                <a:latin typeface="Calibri"/>
                <a:cs typeface="Calibri"/>
              </a:rPr>
              <a:t>«базовый»</a:t>
            </a:r>
            <a:r>
              <a:rPr sz="3200" b="1" spc="-105" dirty="0">
                <a:solidFill>
                  <a:srgbClr val="C00000"/>
                </a:solidFill>
                <a:effectLst/>
                <a:latin typeface="Calibri"/>
                <a:cs typeface="Calibri"/>
              </a:rPr>
              <a:t> </a:t>
            </a:r>
            <a:r>
              <a:rPr sz="3200" b="1" spc="-5" dirty="0">
                <a:solidFill>
                  <a:srgbClr val="C00000"/>
                </a:solidFill>
                <a:effectLst/>
                <a:latin typeface="Calibri"/>
                <a:cs typeface="Calibri"/>
              </a:rPr>
              <a:t>кроссенс</a:t>
            </a:r>
          </a:p>
        </p:txBody>
      </p:sp>
      <p:grpSp>
        <p:nvGrpSpPr>
          <p:cNvPr id="8" name="object 8"/>
          <p:cNvGrpSpPr/>
          <p:nvPr/>
        </p:nvGrpSpPr>
        <p:grpSpPr>
          <a:xfrm>
            <a:off x="3233737" y="3768659"/>
            <a:ext cx="5624195" cy="2240915"/>
            <a:chOff x="3233737" y="3768659"/>
            <a:chExt cx="5624195" cy="2240915"/>
          </a:xfrm>
        </p:grpSpPr>
        <p:sp>
          <p:nvSpPr>
            <p:cNvPr id="9" name="object 9"/>
            <p:cNvSpPr/>
            <p:nvPr/>
          </p:nvSpPr>
          <p:spPr>
            <a:xfrm>
              <a:off x="3249929" y="3784851"/>
              <a:ext cx="5591810" cy="2208530"/>
            </a:xfrm>
            <a:custGeom>
              <a:avLst/>
              <a:gdLst/>
              <a:ahLst/>
              <a:cxnLst/>
              <a:rect l="l" t="t" r="r" b="b"/>
              <a:pathLst>
                <a:path w="5591809" h="2208529">
                  <a:moveTo>
                    <a:pt x="5223497" y="0"/>
                  </a:moveTo>
                  <a:lnTo>
                    <a:pt x="368058" y="0"/>
                  </a:lnTo>
                  <a:lnTo>
                    <a:pt x="321889" y="2867"/>
                  </a:lnTo>
                  <a:lnTo>
                    <a:pt x="277432" y="11240"/>
                  </a:lnTo>
                  <a:lnTo>
                    <a:pt x="235030" y="24774"/>
                  </a:lnTo>
                  <a:lnTo>
                    <a:pt x="195031" y="43123"/>
                  </a:lnTo>
                  <a:lnTo>
                    <a:pt x="157777" y="65943"/>
                  </a:lnTo>
                  <a:lnTo>
                    <a:pt x="123615" y="92888"/>
                  </a:lnTo>
                  <a:lnTo>
                    <a:pt x="92888" y="123615"/>
                  </a:lnTo>
                  <a:lnTo>
                    <a:pt x="65943" y="157777"/>
                  </a:lnTo>
                  <a:lnTo>
                    <a:pt x="43123" y="195031"/>
                  </a:lnTo>
                  <a:lnTo>
                    <a:pt x="24774" y="235030"/>
                  </a:lnTo>
                  <a:lnTo>
                    <a:pt x="11240" y="277432"/>
                  </a:lnTo>
                  <a:lnTo>
                    <a:pt x="2867" y="321889"/>
                  </a:lnTo>
                  <a:lnTo>
                    <a:pt x="0" y="368058"/>
                  </a:lnTo>
                  <a:lnTo>
                    <a:pt x="0" y="1840217"/>
                  </a:lnTo>
                  <a:lnTo>
                    <a:pt x="2867" y="1886386"/>
                  </a:lnTo>
                  <a:lnTo>
                    <a:pt x="11240" y="1930843"/>
                  </a:lnTo>
                  <a:lnTo>
                    <a:pt x="24774" y="1973245"/>
                  </a:lnTo>
                  <a:lnTo>
                    <a:pt x="43123" y="2013244"/>
                  </a:lnTo>
                  <a:lnTo>
                    <a:pt x="65943" y="2050498"/>
                  </a:lnTo>
                  <a:lnTo>
                    <a:pt x="92888" y="2084660"/>
                  </a:lnTo>
                  <a:lnTo>
                    <a:pt x="123615" y="2115387"/>
                  </a:lnTo>
                  <a:lnTo>
                    <a:pt x="157777" y="2142332"/>
                  </a:lnTo>
                  <a:lnTo>
                    <a:pt x="195031" y="2165152"/>
                  </a:lnTo>
                  <a:lnTo>
                    <a:pt x="235030" y="2183501"/>
                  </a:lnTo>
                  <a:lnTo>
                    <a:pt x="277432" y="2197035"/>
                  </a:lnTo>
                  <a:lnTo>
                    <a:pt x="321889" y="2205408"/>
                  </a:lnTo>
                  <a:lnTo>
                    <a:pt x="368058" y="2208275"/>
                  </a:lnTo>
                  <a:lnTo>
                    <a:pt x="5223497" y="2208275"/>
                  </a:lnTo>
                  <a:lnTo>
                    <a:pt x="5269666" y="2205408"/>
                  </a:lnTo>
                  <a:lnTo>
                    <a:pt x="5314123" y="2197035"/>
                  </a:lnTo>
                  <a:lnTo>
                    <a:pt x="5356525" y="2183501"/>
                  </a:lnTo>
                  <a:lnTo>
                    <a:pt x="5396524" y="2165152"/>
                  </a:lnTo>
                  <a:lnTo>
                    <a:pt x="5433778" y="2142332"/>
                  </a:lnTo>
                  <a:lnTo>
                    <a:pt x="5467940" y="2115387"/>
                  </a:lnTo>
                  <a:lnTo>
                    <a:pt x="5498667" y="2084660"/>
                  </a:lnTo>
                  <a:lnTo>
                    <a:pt x="5525612" y="2050498"/>
                  </a:lnTo>
                  <a:lnTo>
                    <a:pt x="5548432" y="2013244"/>
                  </a:lnTo>
                  <a:lnTo>
                    <a:pt x="5566781" y="1973245"/>
                  </a:lnTo>
                  <a:lnTo>
                    <a:pt x="5580315" y="1930843"/>
                  </a:lnTo>
                  <a:lnTo>
                    <a:pt x="5588688" y="1886386"/>
                  </a:lnTo>
                  <a:lnTo>
                    <a:pt x="5591556" y="1840217"/>
                  </a:lnTo>
                  <a:lnTo>
                    <a:pt x="5591556" y="368058"/>
                  </a:lnTo>
                  <a:lnTo>
                    <a:pt x="5588688" y="321889"/>
                  </a:lnTo>
                  <a:lnTo>
                    <a:pt x="5580315" y="277432"/>
                  </a:lnTo>
                  <a:lnTo>
                    <a:pt x="5566781" y="235030"/>
                  </a:lnTo>
                  <a:lnTo>
                    <a:pt x="5548432" y="195031"/>
                  </a:lnTo>
                  <a:lnTo>
                    <a:pt x="5525612" y="157777"/>
                  </a:lnTo>
                  <a:lnTo>
                    <a:pt x="5498667" y="123615"/>
                  </a:lnTo>
                  <a:lnTo>
                    <a:pt x="5467940" y="92888"/>
                  </a:lnTo>
                  <a:lnTo>
                    <a:pt x="5433778" y="65943"/>
                  </a:lnTo>
                  <a:lnTo>
                    <a:pt x="5396524" y="43123"/>
                  </a:lnTo>
                  <a:lnTo>
                    <a:pt x="5356525" y="24774"/>
                  </a:lnTo>
                  <a:lnTo>
                    <a:pt x="5314123" y="11240"/>
                  </a:lnTo>
                  <a:lnTo>
                    <a:pt x="5269666" y="2867"/>
                  </a:lnTo>
                  <a:lnTo>
                    <a:pt x="5223497" y="0"/>
                  </a:lnTo>
                  <a:close/>
                </a:path>
              </a:pathLst>
            </a:custGeom>
            <a:solidFill>
              <a:srgbClr val="F2DCDB">
                <a:alpha val="90194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249929" y="3784851"/>
              <a:ext cx="5591810" cy="2208530"/>
            </a:xfrm>
            <a:custGeom>
              <a:avLst/>
              <a:gdLst/>
              <a:ahLst/>
              <a:cxnLst/>
              <a:rect l="l" t="t" r="r" b="b"/>
              <a:pathLst>
                <a:path w="5591809" h="2208529">
                  <a:moveTo>
                    <a:pt x="0" y="368058"/>
                  </a:moveTo>
                  <a:lnTo>
                    <a:pt x="2867" y="321889"/>
                  </a:lnTo>
                  <a:lnTo>
                    <a:pt x="11240" y="277432"/>
                  </a:lnTo>
                  <a:lnTo>
                    <a:pt x="24774" y="235030"/>
                  </a:lnTo>
                  <a:lnTo>
                    <a:pt x="43123" y="195031"/>
                  </a:lnTo>
                  <a:lnTo>
                    <a:pt x="65943" y="157777"/>
                  </a:lnTo>
                  <a:lnTo>
                    <a:pt x="92888" y="123615"/>
                  </a:lnTo>
                  <a:lnTo>
                    <a:pt x="123615" y="92888"/>
                  </a:lnTo>
                  <a:lnTo>
                    <a:pt x="157777" y="65943"/>
                  </a:lnTo>
                  <a:lnTo>
                    <a:pt x="195031" y="43123"/>
                  </a:lnTo>
                  <a:lnTo>
                    <a:pt x="235030" y="24774"/>
                  </a:lnTo>
                  <a:lnTo>
                    <a:pt x="277432" y="11240"/>
                  </a:lnTo>
                  <a:lnTo>
                    <a:pt x="321889" y="2867"/>
                  </a:lnTo>
                  <a:lnTo>
                    <a:pt x="368058" y="0"/>
                  </a:lnTo>
                  <a:lnTo>
                    <a:pt x="5223497" y="0"/>
                  </a:lnTo>
                  <a:lnTo>
                    <a:pt x="5269666" y="2867"/>
                  </a:lnTo>
                  <a:lnTo>
                    <a:pt x="5314123" y="11240"/>
                  </a:lnTo>
                  <a:lnTo>
                    <a:pt x="5356525" y="24774"/>
                  </a:lnTo>
                  <a:lnTo>
                    <a:pt x="5396524" y="43123"/>
                  </a:lnTo>
                  <a:lnTo>
                    <a:pt x="5433778" y="65943"/>
                  </a:lnTo>
                  <a:lnTo>
                    <a:pt x="5467940" y="92888"/>
                  </a:lnTo>
                  <a:lnTo>
                    <a:pt x="5498667" y="123615"/>
                  </a:lnTo>
                  <a:lnTo>
                    <a:pt x="5525612" y="157777"/>
                  </a:lnTo>
                  <a:lnTo>
                    <a:pt x="5548432" y="195031"/>
                  </a:lnTo>
                  <a:lnTo>
                    <a:pt x="5566781" y="235030"/>
                  </a:lnTo>
                  <a:lnTo>
                    <a:pt x="5580315" y="277432"/>
                  </a:lnTo>
                  <a:lnTo>
                    <a:pt x="5588688" y="321889"/>
                  </a:lnTo>
                  <a:lnTo>
                    <a:pt x="5591556" y="368058"/>
                  </a:lnTo>
                  <a:lnTo>
                    <a:pt x="5591556" y="1840217"/>
                  </a:lnTo>
                  <a:lnTo>
                    <a:pt x="5588688" y="1886386"/>
                  </a:lnTo>
                  <a:lnTo>
                    <a:pt x="5580315" y="1930843"/>
                  </a:lnTo>
                  <a:lnTo>
                    <a:pt x="5566781" y="1973245"/>
                  </a:lnTo>
                  <a:lnTo>
                    <a:pt x="5548432" y="2013244"/>
                  </a:lnTo>
                  <a:lnTo>
                    <a:pt x="5525612" y="2050498"/>
                  </a:lnTo>
                  <a:lnTo>
                    <a:pt x="5498667" y="2084660"/>
                  </a:lnTo>
                  <a:lnTo>
                    <a:pt x="5467940" y="2115387"/>
                  </a:lnTo>
                  <a:lnTo>
                    <a:pt x="5433778" y="2142332"/>
                  </a:lnTo>
                  <a:lnTo>
                    <a:pt x="5396524" y="2165152"/>
                  </a:lnTo>
                  <a:lnTo>
                    <a:pt x="5356525" y="2183501"/>
                  </a:lnTo>
                  <a:lnTo>
                    <a:pt x="5314123" y="2197035"/>
                  </a:lnTo>
                  <a:lnTo>
                    <a:pt x="5269666" y="2205408"/>
                  </a:lnTo>
                  <a:lnTo>
                    <a:pt x="5223497" y="2208275"/>
                  </a:lnTo>
                  <a:lnTo>
                    <a:pt x="368058" y="2208275"/>
                  </a:lnTo>
                  <a:lnTo>
                    <a:pt x="321889" y="2205408"/>
                  </a:lnTo>
                  <a:lnTo>
                    <a:pt x="277432" y="2197035"/>
                  </a:lnTo>
                  <a:lnTo>
                    <a:pt x="235030" y="2183501"/>
                  </a:lnTo>
                  <a:lnTo>
                    <a:pt x="195031" y="2165152"/>
                  </a:lnTo>
                  <a:lnTo>
                    <a:pt x="157777" y="2142332"/>
                  </a:lnTo>
                  <a:lnTo>
                    <a:pt x="123615" y="2115387"/>
                  </a:lnTo>
                  <a:lnTo>
                    <a:pt x="92888" y="2084660"/>
                  </a:lnTo>
                  <a:lnTo>
                    <a:pt x="65943" y="2050498"/>
                  </a:lnTo>
                  <a:lnTo>
                    <a:pt x="43123" y="2013244"/>
                  </a:lnTo>
                  <a:lnTo>
                    <a:pt x="24774" y="1973245"/>
                  </a:lnTo>
                  <a:lnTo>
                    <a:pt x="11240" y="1930843"/>
                  </a:lnTo>
                  <a:lnTo>
                    <a:pt x="2867" y="1886386"/>
                  </a:lnTo>
                  <a:lnTo>
                    <a:pt x="0" y="1840217"/>
                  </a:lnTo>
                  <a:lnTo>
                    <a:pt x="0" y="368058"/>
                  </a:lnTo>
                  <a:close/>
                </a:path>
              </a:pathLst>
            </a:custGeom>
            <a:ln w="32003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3490865" y="1983271"/>
            <a:ext cx="5106670" cy="4032964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316865" marR="256540" indent="635" algn="ctr">
              <a:lnSpc>
                <a:spcPct val="91500"/>
              </a:lnSpc>
              <a:spcBef>
                <a:spcPts val="345"/>
              </a:spcBef>
            </a:pPr>
            <a:r>
              <a:rPr sz="2400" b="1" spc="-5" dirty="0">
                <a:solidFill>
                  <a:srgbClr val="0070C0"/>
                </a:solidFill>
                <a:latin typeface="Calibri"/>
                <a:cs typeface="Calibri"/>
              </a:rPr>
              <a:t>(</a:t>
            </a:r>
            <a:r>
              <a:rPr sz="2400" b="1" i="1" spc="-5" dirty="0">
                <a:solidFill>
                  <a:srgbClr val="0070C0"/>
                </a:solidFill>
                <a:latin typeface="Calibri"/>
                <a:cs typeface="Calibri"/>
              </a:rPr>
              <a:t>связи </a:t>
            </a:r>
            <a:r>
              <a:rPr sz="2400" b="1" i="1" spc="-15" dirty="0">
                <a:solidFill>
                  <a:srgbClr val="0070C0"/>
                </a:solidFill>
                <a:latin typeface="Calibri"/>
                <a:cs typeface="Calibri"/>
              </a:rPr>
              <a:t>между</a:t>
            </a:r>
            <a:r>
              <a:rPr sz="2400" b="1" i="1" spc="-10" dirty="0">
                <a:solidFill>
                  <a:srgbClr val="0070C0"/>
                </a:solidFill>
                <a:latin typeface="Calibri"/>
                <a:cs typeface="Calibri"/>
              </a:rPr>
              <a:t> картинками </a:t>
            </a:r>
            <a:r>
              <a:rPr sz="2400" b="1" i="1" spc="-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i="1" spc="-10" dirty="0">
                <a:solidFill>
                  <a:srgbClr val="0070C0"/>
                </a:solidFill>
                <a:latin typeface="Calibri"/>
                <a:cs typeface="Calibri"/>
              </a:rPr>
              <a:t>поверхностные, </a:t>
            </a:r>
            <a:r>
              <a:rPr sz="2400" b="1" i="1" dirty="0">
                <a:solidFill>
                  <a:srgbClr val="0070C0"/>
                </a:solidFill>
                <a:latin typeface="Calibri"/>
                <a:cs typeface="Calibri"/>
              </a:rPr>
              <a:t>задача </a:t>
            </a:r>
            <a:r>
              <a:rPr sz="2400" b="1" i="1" spc="-10" dirty="0">
                <a:solidFill>
                  <a:srgbClr val="0070C0"/>
                </a:solidFill>
                <a:latin typeface="Calibri"/>
                <a:cs typeface="Calibri"/>
              </a:rPr>
              <a:t>ученика </a:t>
            </a:r>
            <a:r>
              <a:rPr sz="2400" b="1" i="1" dirty="0">
                <a:solidFill>
                  <a:srgbClr val="0070C0"/>
                </a:solidFill>
                <a:latin typeface="Calibri"/>
                <a:cs typeface="Calibri"/>
              </a:rPr>
              <a:t>- </a:t>
            </a:r>
            <a:r>
              <a:rPr sz="2400" b="1" i="1" spc="-53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i="1" spc="-10" dirty="0">
                <a:solidFill>
                  <a:srgbClr val="0070C0"/>
                </a:solidFill>
                <a:latin typeface="Calibri"/>
                <a:cs typeface="Calibri"/>
              </a:rPr>
              <a:t>объяснить</a:t>
            </a:r>
            <a:r>
              <a:rPr sz="2400" b="1" i="1" spc="1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400" b="1" i="1" spc="-10" dirty="0">
                <a:solidFill>
                  <a:srgbClr val="0070C0"/>
                </a:solidFill>
                <a:latin typeface="Calibri"/>
                <a:cs typeface="Calibri"/>
              </a:rPr>
              <a:t>кроссенс)</a:t>
            </a:r>
            <a:endParaRPr sz="2400" dirty="0">
              <a:solidFill>
                <a:srgbClr val="0070C0"/>
              </a:solidFill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2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lang="ru-RU" sz="1950" dirty="0" smtClean="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3200" b="1" spc="-5" dirty="0" err="1" smtClean="0">
                <a:solidFill>
                  <a:srgbClr val="C00000"/>
                </a:solidFill>
                <a:latin typeface="Calibri"/>
                <a:cs typeface="Calibri"/>
              </a:rPr>
              <a:t>кроссенс</a:t>
            </a:r>
            <a:r>
              <a:rPr sz="3200" b="1" spc="-35" dirty="0" smtClean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3200" b="1" spc="-5" dirty="0">
                <a:solidFill>
                  <a:srgbClr val="C00000"/>
                </a:solidFill>
                <a:latin typeface="Calibri"/>
                <a:cs typeface="Calibri"/>
              </a:rPr>
              <a:t>«высокого</a:t>
            </a:r>
            <a:r>
              <a:rPr sz="3200" b="1" spc="-5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3200" b="1" spc="-5" dirty="0">
                <a:solidFill>
                  <a:srgbClr val="C00000"/>
                </a:solidFill>
                <a:latin typeface="Calibri"/>
                <a:cs typeface="Calibri"/>
              </a:rPr>
              <a:t>уровня»</a:t>
            </a:r>
            <a:endParaRPr sz="3200" b="1" dirty="0">
              <a:solidFill>
                <a:srgbClr val="C00000"/>
              </a:solidFill>
              <a:latin typeface="Calibri"/>
              <a:cs typeface="Calibri"/>
            </a:endParaRPr>
          </a:p>
          <a:p>
            <a:pPr marL="96520" marR="24765" algn="ctr">
              <a:lnSpc>
                <a:spcPct val="91500"/>
              </a:lnSpc>
              <a:spcBef>
                <a:spcPts val="1435"/>
              </a:spcBef>
            </a:pPr>
            <a:r>
              <a:rPr sz="2300" b="1" i="1" dirty="0">
                <a:solidFill>
                  <a:srgbClr val="0070C0"/>
                </a:solidFill>
                <a:latin typeface="Calibri"/>
                <a:cs typeface="Calibri"/>
              </a:rPr>
              <a:t>(связи </a:t>
            </a:r>
            <a:r>
              <a:rPr sz="2300" b="1" i="1" spc="-10" dirty="0">
                <a:solidFill>
                  <a:srgbClr val="0070C0"/>
                </a:solidFill>
                <a:latin typeface="Calibri"/>
                <a:cs typeface="Calibri"/>
              </a:rPr>
              <a:t>между картинками </a:t>
            </a:r>
            <a:r>
              <a:rPr sz="2300" b="1" i="1" spc="-5" dirty="0">
                <a:solidFill>
                  <a:srgbClr val="0070C0"/>
                </a:solidFill>
                <a:latin typeface="Calibri"/>
                <a:cs typeface="Calibri"/>
              </a:rPr>
              <a:t>глубинные, </a:t>
            </a:r>
            <a:r>
              <a:rPr sz="2300" b="1" i="1" spc="-50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300" b="1" i="1" spc="-5" dirty="0">
                <a:solidFill>
                  <a:srgbClr val="0070C0"/>
                </a:solidFill>
                <a:latin typeface="Calibri"/>
                <a:cs typeface="Calibri"/>
              </a:rPr>
              <a:t>образующиеся </a:t>
            </a:r>
            <a:r>
              <a:rPr sz="2300" b="1" i="1" dirty="0">
                <a:solidFill>
                  <a:srgbClr val="0070C0"/>
                </a:solidFill>
                <a:latin typeface="Calibri"/>
                <a:cs typeface="Calibri"/>
              </a:rPr>
              <a:t>на </a:t>
            </a:r>
            <a:r>
              <a:rPr sz="2300" b="1" i="1" spc="-5" dirty="0">
                <a:solidFill>
                  <a:srgbClr val="0070C0"/>
                </a:solidFill>
                <a:latin typeface="Calibri"/>
                <a:cs typeface="Calibri"/>
              </a:rPr>
              <a:t>основе </a:t>
            </a:r>
            <a:r>
              <a:rPr sz="2300" b="1" i="1" dirty="0">
                <a:solidFill>
                  <a:srgbClr val="0070C0"/>
                </a:solidFill>
                <a:latin typeface="Calibri"/>
                <a:cs typeface="Calibri"/>
              </a:rPr>
              <a:t>замены </a:t>
            </a:r>
            <a:r>
              <a:rPr sz="2300" b="1" i="1" spc="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300" b="1" i="1" dirty="0">
                <a:solidFill>
                  <a:srgbClr val="0070C0"/>
                </a:solidFill>
                <a:latin typeface="Calibri"/>
                <a:cs typeface="Calibri"/>
              </a:rPr>
              <a:t>прямых </a:t>
            </a:r>
            <a:r>
              <a:rPr sz="2300" b="1" i="1" spc="-5" dirty="0">
                <a:solidFill>
                  <a:srgbClr val="0070C0"/>
                </a:solidFill>
                <a:latin typeface="Calibri"/>
                <a:cs typeface="Calibri"/>
              </a:rPr>
              <a:t>образов </a:t>
            </a:r>
            <a:r>
              <a:rPr sz="2300" b="1" i="1" dirty="0">
                <a:solidFill>
                  <a:srgbClr val="0070C0"/>
                </a:solidFill>
                <a:latin typeface="Calibri"/>
                <a:cs typeface="Calibri"/>
              </a:rPr>
              <a:t>и </a:t>
            </a:r>
            <a:r>
              <a:rPr sz="2300" b="1" i="1" spc="-5" dirty="0">
                <a:solidFill>
                  <a:srgbClr val="0070C0"/>
                </a:solidFill>
                <a:latin typeface="Calibri"/>
                <a:cs typeface="Calibri"/>
              </a:rPr>
              <a:t>ассоциаций </a:t>
            </a:r>
            <a:r>
              <a:rPr sz="2300" b="1" i="1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300" b="1" i="1" spc="-5" dirty="0">
                <a:solidFill>
                  <a:srgbClr val="0070C0"/>
                </a:solidFill>
                <a:latin typeface="Calibri"/>
                <a:cs typeface="Calibri"/>
              </a:rPr>
              <a:t>косвенными, символическими, задача </a:t>
            </a:r>
            <a:r>
              <a:rPr sz="2300" b="1" i="1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300" b="1" i="1" spc="-10" dirty="0">
                <a:solidFill>
                  <a:srgbClr val="0070C0"/>
                </a:solidFill>
                <a:latin typeface="Calibri"/>
                <a:cs typeface="Calibri"/>
              </a:rPr>
              <a:t>ученика</a:t>
            </a:r>
            <a:r>
              <a:rPr sz="2300" b="1" i="1" spc="-1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300" b="1" i="1" dirty="0">
                <a:solidFill>
                  <a:srgbClr val="0070C0"/>
                </a:solidFill>
                <a:latin typeface="Calibri"/>
                <a:cs typeface="Calibri"/>
              </a:rPr>
              <a:t>-</a:t>
            </a:r>
            <a:r>
              <a:rPr sz="2300" b="1" i="1" spc="-5" dirty="0">
                <a:solidFill>
                  <a:srgbClr val="0070C0"/>
                </a:solidFill>
                <a:latin typeface="Calibri"/>
                <a:cs typeface="Calibri"/>
              </a:rPr>
              <a:t> разгадать</a:t>
            </a:r>
            <a:r>
              <a:rPr sz="2300" b="1" i="1" spc="-15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sz="2300" b="1" i="1" spc="-5" dirty="0">
                <a:solidFill>
                  <a:srgbClr val="0070C0"/>
                </a:solidFill>
                <a:latin typeface="Calibri"/>
                <a:cs typeface="Calibri"/>
              </a:rPr>
              <a:t>кроссенс)</a:t>
            </a:r>
            <a:endParaRPr sz="2300" dirty="0">
              <a:solidFill>
                <a:srgbClr val="0070C0"/>
              </a:solidFill>
              <a:latin typeface="Calibri"/>
              <a:cs typeface="Calibri"/>
            </a:endParaRPr>
          </a:p>
        </p:txBody>
      </p:sp>
      <p:pic>
        <p:nvPicPr>
          <p:cNvPr id="14" name="object 1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40792" y="1196340"/>
            <a:ext cx="2900171" cy="3168395"/>
          </a:xfrm>
          <a:prstGeom prst="rect">
            <a:avLst/>
          </a:prstGeom>
        </p:spPr>
      </p:pic>
      <p:sp>
        <p:nvSpPr>
          <p:cNvPr id="15" name="Заголовок 15"/>
          <p:cNvSpPr txBox="1">
            <a:spLocks/>
          </p:cNvSpPr>
          <p:nvPr/>
        </p:nvSpPr>
        <p:spPr>
          <a:xfrm>
            <a:off x="955978" y="188640"/>
            <a:ext cx="6905807" cy="513715"/>
          </a:xfrm>
          <a:prstGeom prst="rect">
            <a:avLst/>
          </a:prstGeom>
        </p:spPr>
        <p:txBody>
          <a:bodyPr>
            <a:noAutofit/>
          </a:bodyPr>
          <a:lstStyle>
            <a:lvl1pPr marL="54864" algn="r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Как устроен </a:t>
            </a:r>
            <a:r>
              <a:rPr lang="ru-RU" sz="3600" b="1" dirty="0" err="1" smtClean="0">
                <a:solidFill>
                  <a:schemeClr val="tx1"/>
                </a:solidFill>
              </a:rPr>
              <a:t>кроссенс</a:t>
            </a:r>
            <a:r>
              <a:rPr lang="ru-RU" sz="3600" b="1" dirty="0" smtClean="0">
                <a:solidFill>
                  <a:schemeClr val="tx1"/>
                </a:solidFill>
              </a:rPr>
              <a:t>?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1287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79920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Алгоритм создания </a:t>
            </a:r>
            <a:r>
              <a:rPr lang="ru-RU" sz="3600" b="1" dirty="0" err="1" smtClean="0">
                <a:solidFill>
                  <a:schemeClr val="tx1"/>
                </a:solidFill>
              </a:rPr>
              <a:t>кроссенса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04622"/>
            <a:ext cx="8229600" cy="4619978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800" dirty="0" smtClean="0">
                <a:latin typeface="Helvetica Neue"/>
              </a:rPr>
              <a:t>Определение тематики, общей идеи.</a:t>
            </a:r>
          </a:p>
          <a:p>
            <a:pPr algn="just"/>
            <a:r>
              <a:rPr lang="ru-RU" sz="2800" dirty="0" smtClean="0">
                <a:latin typeface="Helvetica Neue"/>
              </a:rPr>
              <a:t>Выделение 8-9 элементов, имеющих отношение к идее, теме.</a:t>
            </a:r>
          </a:p>
          <a:p>
            <a:pPr algn="just"/>
            <a:r>
              <a:rPr lang="ru-RU" sz="2800" dirty="0" smtClean="0">
                <a:latin typeface="Helvetica Neue"/>
              </a:rPr>
              <a:t>Нахождение связей между элементами, определение последовательности.</a:t>
            </a:r>
          </a:p>
          <a:p>
            <a:pPr algn="just"/>
            <a:r>
              <a:rPr lang="ru-RU" sz="2800" dirty="0" smtClean="0">
                <a:latin typeface="Helvetica Neue"/>
              </a:rPr>
              <a:t>Концентрация смысла в одном элементе (центр).</a:t>
            </a:r>
          </a:p>
          <a:p>
            <a:pPr algn="just"/>
            <a:r>
              <a:rPr lang="ru-RU" sz="2800" dirty="0" smtClean="0">
                <a:latin typeface="Helvetica Neue"/>
              </a:rPr>
              <a:t>Поиск и подбор изображений, иллюстрирующих элементы.</a:t>
            </a:r>
          </a:p>
          <a:p>
            <a:pPr algn="just"/>
            <a:r>
              <a:rPr lang="ru-RU" sz="2800" dirty="0" smtClean="0">
                <a:latin typeface="Helvetica Neue"/>
              </a:rPr>
              <a:t>Построение ассоциативной связи между образами элементов.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15037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65518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География 7 класс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7680481"/>
              </p:ext>
            </p:extLst>
          </p:nvPr>
        </p:nvGraphicFramePr>
        <p:xfrm>
          <a:off x="467544" y="1196752"/>
          <a:ext cx="8568952" cy="51845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Документ" r:id="rId4" imgW="9391466" imgH="5900801" progId="Word.Document.12">
                  <p:embed/>
                </p:oleObj>
              </mc:Choice>
              <mc:Fallback>
                <p:oleObj name="Документ" r:id="rId4" imgW="9391466" imgH="590080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67544" y="1196752"/>
                        <a:ext cx="8568952" cy="518457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671665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234</TotalTime>
  <Words>268</Words>
  <Application>Microsoft Office PowerPoint</Application>
  <PresentationFormat>Экран (4:3)</PresentationFormat>
  <Paragraphs>54</Paragraphs>
  <Slides>14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Литейная</vt:lpstr>
      <vt:lpstr>Документ</vt:lpstr>
      <vt:lpstr> Муниципальное бюджетное общеобразовательное учреждение  «Ровеньская основная общеобразовательная школа  Ровеньского района Белгородской области»     Использование приёма  кроссенс на уроках географии как средство развития логического и творческого мышления учащихся</vt:lpstr>
      <vt:lpstr>Презентация PowerPoint</vt:lpstr>
      <vt:lpstr>Что изображено?</vt:lpstr>
      <vt:lpstr>Кто придумал кроссенс?</vt:lpstr>
      <vt:lpstr>Как устроен кроссенс?</vt:lpstr>
      <vt:lpstr>Презентация PowerPoint</vt:lpstr>
      <vt:lpstr>«базовый» кроссенс</vt:lpstr>
      <vt:lpstr>Алгоритм создания кроссенса</vt:lpstr>
      <vt:lpstr>География 7 класс</vt:lpstr>
      <vt:lpstr> Кроссенс по теме  «Глобальные проблемы литосферы»</vt:lpstr>
      <vt:lpstr>Кроссенс в 6 классе по теме «Атмосфера»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приёма  кроссенс на уроках географии как средство развития логического и творческого мышления учащихся</dc:title>
  <dc:creator>user</dc:creator>
  <cp:lastModifiedBy>user</cp:lastModifiedBy>
  <cp:revision>20</cp:revision>
  <dcterms:created xsi:type="dcterms:W3CDTF">2024-04-07T08:43:14Z</dcterms:created>
  <dcterms:modified xsi:type="dcterms:W3CDTF">2024-04-10T07:12:34Z</dcterms:modified>
</cp:coreProperties>
</file>