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2"/>
  </p:notesMasterIdLst>
  <p:sldIdLst>
    <p:sldId id="275" r:id="rId2"/>
    <p:sldId id="276" r:id="rId3"/>
    <p:sldId id="298" r:id="rId4"/>
    <p:sldId id="296" r:id="rId5"/>
    <p:sldId id="300" r:id="rId6"/>
    <p:sldId id="279" r:id="rId7"/>
    <p:sldId id="280" r:id="rId8"/>
    <p:sldId id="284" r:id="rId9"/>
    <p:sldId id="281" r:id="rId10"/>
    <p:sldId id="286" r:id="rId11"/>
    <p:sldId id="282" r:id="rId12"/>
    <p:sldId id="264" r:id="rId13"/>
    <p:sldId id="267" r:id="rId14"/>
    <p:sldId id="287" r:id="rId15"/>
    <p:sldId id="288" r:id="rId16"/>
    <p:sldId id="301" r:id="rId17"/>
    <p:sldId id="299" r:id="rId18"/>
    <p:sldId id="289" r:id="rId19"/>
    <p:sldId id="291" r:id="rId20"/>
    <p:sldId id="274" r:id="rId21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50"/>
    <a:srgbClr val="9B9BF7"/>
    <a:srgbClr val="5858F2"/>
    <a:srgbClr val="F7F069"/>
    <a:srgbClr val="F4E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06" y="-2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68850-935E-45A6-BF0D-8F8CDC641CE5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C32B1-A8F8-407E-8458-4A50DE7B88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94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36997-FDBA-4DE8-8F2C-046C9B4CCCD4}" type="datetime1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7E191-827E-4636-B5BF-DCDF81BD3E2C}" type="datetime1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89A8-0DFA-4656-80ED-8330B2A3CCEE}" type="datetime1">
              <a:rPr lang="en-US" smtClean="0"/>
              <a:pPr/>
              <a:t>2/20/2024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CAAAC-A967-45C4-84FB-E97541DE387F}" type="datetime1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4C86-FDF0-43F8-B4DF-6266CEB40DD4}" type="datetime1">
              <a:rPr lang="en-US" smtClean="0"/>
              <a:pPr/>
              <a:t>2/20/2024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/>
          <a:p>
            <a:fld id="{13A46FEE-E7B7-41BB-8D51-5F33F8C8F3F2}" type="datetime1">
              <a:rPr lang="en-US" smtClean="0"/>
              <a:pPr/>
              <a:t>2/20/2024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6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91182" y="421386"/>
            <a:ext cx="9009634" cy="835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4360" y="1681226"/>
            <a:ext cx="5214620" cy="4244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E851-A081-4903-9F05-07081D1B5B44}" type="datetime1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182" y="421386"/>
            <a:ext cx="9009634" cy="830997"/>
          </a:xfrm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Ровеньская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основная общеобразовательная школа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Ровеньского района Белгородской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области»</a:t>
            </a:r>
            <a:endParaRPr lang="ru-RU" sz="1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2057400"/>
            <a:ext cx="9906000" cy="2215991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Формирование математической грамотности </a:t>
            </a:r>
            <a:endParaRPr lang="ru-RU" sz="3600" b="1" dirty="0" smtClean="0">
              <a:solidFill>
                <a:srgbClr val="000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глобальных компетенций на уроках географии в основной </a:t>
            </a:r>
            <a:r>
              <a:rPr lang="ru-RU" sz="3600" b="1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школе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81600" y="495300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Омельченко Т.А.,</a:t>
            </a:r>
          </a:p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Ровеньская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ООШ»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13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95472" y="1142984"/>
            <a:ext cx="9009634" cy="671721"/>
          </a:xfrm>
          <a:prstGeom prst="rect">
            <a:avLst/>
          </a:prstGeom>
        </p:spPr>
        <p:txBody>
          <a:bodyPr vert="horz" wrap="square" lIns="0" tIns="299465" rIns="0" bIns="0" rtlCol="0">
            <a:spAutoFit/>
          </a:bodyPr>
          <a:lstStyle/>
          <a:p>
            <a:pPr marL="377190">
              <a:lnSpc>
                <a:spcPct val="100000"/>
              </a:lnSpc>
              <a:spcBef>
                <a:spcPts val="100"/>
              </a:spcBef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b="1" spc="-20" smtClean="0">
                <a:solidFill>
                  <a:srgbClr val="0070C0"/>
                </a:solidFill>
              </a:rPr>
              <a:t>Используя</a:t>
            </a:r>
            <a:r>
              <a:rPr b="1" spc="-90" smtClean="0">
                <a:solidFill>
                  <a:srgbClr val="0070C0"/>
                </a:solidFill>
              </a:rPr>
              <a:t> </a:t>
            </a:r>
            <a:r>
              <a:rPr b="1" dirty="0">
                <a:solidFill>
                  <a:srgbClr val="0070C0"/>
                </a:solidFill>
              </a:rPr>
              <a:t>данные</a:t>
            </a:r>
            <a:r>
              <a:rPr b="1" spc="-75" dirty="0">
                <a:solidFill>
                  <a:srgbClr val="0070C0"/>
                </a:solidFill>
              </a:rPr>
              <a:t> </a:t>
            </a:r>
            <a:r>
              <a:rPr b="1" dirty="0">
                <a:solidFill>
                  <a:srgbClr val="0070C0"/>
                </a:solidFill>
              </a:rPr>
              <a:t>таблицы</a:t>
            </a:r>
            <a:r>
              <a:rPr b="1">
                <a:solidFill>
                  <a:srgbClr val="0070C0"/>
                </a:solidFill>
              </a:rPr>
              <a:t>,</a:t>
            </a:r>
            <a:r>
              <a:rPr b="1" spc="-65">
                <a:solidFill>
                  <a:srgbClr val="0070C0"/>
                </a:solidFill>
              </a:rPr>
              <a:t> </a:t>
            </a:r>
            <a:r>
              <a:rPr b="1" smtClean="0">
                <a:solidFill>
                  <a:srgbClr val="0070C0"/>
                </a:solidFill>
              </a:rPr>
              <a:t>выполнит</a:t>
            </a:r>
            <a:r>
              <a:rPr lang="ru-RU" b="1" dirty="0" err="1" smtClean="0">
                <a:solidFill>
                  <a:srgbClr val="0070C0"/>
                </a:solidFill>
              </a:rPr>
              <a:t>ь</a:t>
            </a:r>
            <a:r>
              <a:rPr b="1" spc="-40" smtClean="0">
                <a:solidFill>
                  <a:srgbClr val="0070C0"/>
                </a:solidFill>
              </a:rPr>
              <a:t> </a:t>
            </a:r>
            <a:r>
              <a:rPr b="1" dirty="0">
                <a:solidFill>
                  <a:srgbClr val="0070C0"/>
                </a:solidFill>
              </a:rPr>
              <a:t>следующие</a:t>
            </a:r>
            <a:r>
              <a:rPr b="1" spc="-110" dirty="0">
                <a:solidFill>
                  <a:srgbClr val="0070C0"/>
                </a:solidFill>
              </a:rPr>
              <a:t> </a:t>
            </a:r>
            <a:r>
              <a:rPr b="1" spc="-10" dirty="0">
                <a:solidFill>
                  <a:srgbClr val="0070C0"/>
                </a:solidFill>
              </a:rPr>
              <a:t>задания: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81000" y="2362200"/>
          <a:ext cx="11656690" cy="12534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7790"/>
                <a:gridCol w="899795"/>
                <a:gridCol w="972185"/>
                <a:gridCol w="720089"/>
                <a:gridCol w="828039"/>
                <a:gridCol w="720089"/>
                <a:gridCol w="788670"/>
                <a:gridCol w="763269"/>
                <a:gridCol w="796925"/>
                <a:gridCol w="1031875"/>
                <a:gridCol w="1004570"/>
                <a:gridCol w="840740"/>
                <a:gridCol w="922654"/>
              </a:tblGrid>
              <a:tr h="411480">
                <a:tc>
                  <a:txBody>
                    <a:bodyPr/>
                    <a:lstStyle/>
                    <a:p>
                      <a:pPr marL="30480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Месяцы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Январь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Февраль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Март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Апрель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Май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Июнь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Июль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Август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Сентябрь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Октябрь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Ноябрь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Декабрь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42010">
                <a:tc>
                  <a:txBody>
                    <a:bodyPr/>
                    <a:lstStyle/>
                    <a:p>
                      <a:pPr marL="172085" marR="85090" indent="-82550">
                        <a:lnSpc>
                          <a:spcPct val="107500"/>
                        </a:lnSpc>
                        <a:spcBef>
                          <a:spcPts val="1125"/>
                        </a:spcBef>
                      </a:pP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Температура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воздуха,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°C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428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18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+10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+15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+20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+18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+10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+3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17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52464" y="4071942"/>
            <a:ext cx="10534015" cy="1751120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1055"/>
              </a:spcBef>
              <a:buAutoNum type="arabicParenR"/>
              <a:tabLst>
                <a:tab pos="285750" algn="l"/>
              </a:tabLst>
            </a:pPr>
            <a:r>
              <a:rPr sz="2000" dirty="0">
                <a:latin typeface="Times New Roman"/>
                <a:cs typeface="Times New Roman"/>
              </a:rPr>
              <a:t>Построить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график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годового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хода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температуры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воздуха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масштабе.</a:t>
            </a:r>
            <a:endParaRPr sz="2000" dirty="0">
              <a:latin typeface="Times New Roman"/>
              <a:cs typeface="Times New Roman"/>
            </a:endParaRPr>
          </a:p>
          <a:p>
            <a:pPr marL="286385" indent="-273685">
              <a:lnSpc>
                <a:spcPct val="100000"/>
              </a:lnSpc>
              <a:spcBef>
                <a:spcPts val="960"/>
              </a:spcBef>
              <a:buAutoNum type="arabicParenR"/>
              <a:tabLst>
                <a:tab pos="286385" algn="l"/>
              </a:tabLst>
            </a:pPr>
            <a:r>
              <a:rPr sz="2000" dirty="0">
                <a:latin typeface="Times New Roman"/>
                <a:cs typeface="Times New Roman"/>
              </a:rPr>
              <a:t>Вычислить</a:t>
            </a:r>
            <a:r>
              <a:rPr sz="2000" spc="-20" dirty="0">
                <a:latin typeface="Times New Roman"/>
                <a:cs typeface="Times New Roman"/>
              </a:rPr>
              <a:t> среднегодовую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температуру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воздуха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(решение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записать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тетрадь).</a:t>
            </a:r>
            <a:endParaRPr sz="2000" dirty="0">
              <a:latin typeface="Times New Roman"/>
              <a:cs typeface="Times New Roman"/>
            </a:endParaRPr>
          </a:p>
          <a:p>
            <a:pPr marL="285750" indent="-273050">
              <a:lnSpc>
                <a:spcPct val="100000"/>
              </a:lnSpc>
              <a:spcBef>
                <a:spcPts val="975"/>
              </a:spcBef>
              <a:buAutoNum type="arabicParenR"/>
              <a:tabLst>
                <a:tab pos="285750" algn="l"/>
              </a:tabLst>
            </a:pPr>
            <a:r>
              <a:rPr sz="2000" dirty="0">
                <a:latin typeface="Times New Roman"/>
                <a:cs typeface="Times New Roman"/>
              </a:rPr>
              <a:t>Вычислить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годовую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амплитуду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температуры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воздуха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(решение</a:t>
            </a:r>
            <a:r>
              <a:rPr sz="2000" spc="-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записать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тетрадь).</a:t>
            </a:r>
            <a:endParaRPr sz="2000" dirty="0">
              <a:latin typeface="Times New Roman"/>
              <a:cs typeface="Times New Roman"/>
            </a:endParaRPr>
          </a:p>
          <a:p>
            <a:pPr marL="285750" indent="-273050">
              <a:lnSpc>
                <a:spcPct val="100000"/>
              </a:lnSpc>
              <a:spcBef>
                <a:spcPts val="969"/>
              </a:spcBef>
              <a:buAutoNum type="arabicParenR"/>
              <a:tabLst>
                <a:tab pos="285750" algn="l"/>
              </a:tabLst>
            </a:pPr>
            <a:r>
              <a:rPr sz="2000" dirty="0">
                <a:latin typeface="Times New Roman"/>
                <a:cs typeface="Times New Roman"/>
              </a:rPr>
              <a:t>Вычислить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сумму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положительных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отрицательных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температур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(решение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записать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тетрадь).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1666844" y="357166"/>
            <a:ext cx="10134600" cy="794832"/>
          </a:xfrm>
          <a:prstGeom prst="rect">
            <a:avLst/>
          </a:prstGeom>
        </p:spPr>
        <p:txBody>
          <a:bodyPr vert="horz" wrap="square" lIns="0" tIns="299465" rIns="0" bIns="0" rtlCol="0">
            <a:spAutoFit/>
          </a:bodyPr>
          <a:lstStyle/>
          <a:p>
            <a:pPr marL="37719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spc="-1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Построение/чтение</a:t>
            </a:r>
            <a:r>
              <a:rPr lang="ru-RU" sz="3200" b="1" spc="7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-2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графиков </a:t>
            </a:r>
            <a:r>
              <a:rPr lang="ru-RU" sz="3200" b="1" spc="-98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-1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температуры</a:t>
            </a:r>
            <a:r>
              <a:rPr lang="ru-RU" sz="3200" b="1" spc="12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-1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воздуха</a:t>
            </a:r>
            <a:endParaRPr kumimoji="0" lang="ru-RU" sz="3200" b="1" i="0" u="none" strike="noStrike" kern="0" cap="none" spc="-1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0"/>
            <a:ext cx="1676400" cy="21055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708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182" y="421386"/>
            <a:ext cx="9009634" cy="55399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Географические задачи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600200"/>
            <a:ext cx="7162800" cy="4953000"/>
          </a:xfrm>
        </p:spPr>
        <p:txBody>
          <a:bodyPr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1.Определите, какая температура воздуха будет на вершине горы, обозначенной на рисунке буквой А, если у подножия горы ее значение составляет 12 °C, и известно, что температура воздуха понижается на 0,6 °C на каждые 100 метров.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Ответ запишите в виде числа.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Определите, какое атмосферное давление будет на вершине горы, обозначенной на рисунке буквой А, если у подножия горы его значение составляет 760 мм рт. ст. и известно, что атмосферное давление понижается на 10 мм на каждые 100 м. Ответ запишите в виде числа.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3.Средняя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солёность поверхностных вод Балтийского моря составляет 8‰. Определите, сколько граммов солей растворено в 3 литрах его воды. Ответ запишите в виде числа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Температура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воздуха равна +15 °C, содержание водяного пара в нем 9,0 г/м</a:t>
            </a:r>
            <a:r>
              <a:rPr lang="ru-RU" sz="16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Какова относительная влажность воздуха, если максимально возможное содержание водяного пара при такой температуре составляет 12,8 г/м</a:t>
            </a:r>
            <a:r>
              <a:rPr lang="ru-RU" sz="16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Полученный результат округлите до целого числа.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user\Desktop\Омельченко Т.А. выступление 20.02\get_fi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660" y="1524000"/>
            <a:ext cx="4371340" cy="175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Омельченко Т.А. выступление 20.02\get_file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660" y="3657600"/>
            <a:ext cx="437134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7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4" cstate="print"/>
          <a:srcRect l="4704" r="5928" b="3846"/>
          <a:stretch>
            <a:fillRect/>
          </a:stretch>
        </p:blipFill>
        <p:spPr bwMode="auto">
          <a:xfrm>
            <a:off x="0" y="0"/>
            <a:ext cx="1219200" cy="15312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429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0212" y="1524000"/>
            <a:ext cx="6349188" cy="397352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6350" algn="just">
              <a:lnSpc>
                <a:spcPct val="90000"/>
              </a:lnSpc>
              <a:spcBef>
                <a:spcPts val="385"/>
              </a:spcBef>
              <a:tabLst>
                <a:tab pos="318770" algn="l"/>
              </a:tabLst>
            </a:pPr>
            <a:r>
              <a:rPr lang="ru-RU" sz="2400" dirty="0" smtClean="0">
                <a:latin typeface="Times New Roman"/>
                <a:cs typeface="Times New Roman"/>
              </a:rPr>
              <a:t>1. </a:t>
            </a:r>
            <a:r>
              <a:rPr sz="2400" dirty="0" err="1" smtClean="0">
                <a:latin typeface="Times New Roman"/>
                <a:cs typeface="Times New Roman"/>
              </a:rPr>
              <a:t>Определите</a:t>
            </a:r>
            <a:r>
              <a:rPr sz="2400" spc="-65" dirty="0" smtClean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протяженность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Австралии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запада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на </a:t>
            </a:r>
            <a:r>
              <a:rPr sz="2400" dirty="0">
                <a:latin typeface="Times New Roman"/>
                <a:cs typeface="Times New Roman"/>
              </a:rPr>
              <a:t>восток</a:t>
            </a:r>
            <a:r>
              <a:rPr sz="2400" spc="3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по</a:t>
            </a:r>
            <a:r>
              <a:rPr sz="2400" spc="30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20°</a:t>
            </a:r>
            <a:r>
              <a:rPr sz="2400" spc="30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ю.ш.</a:t>
            </a:r>
            <a:r>
              <a:rPr sz="2400" spc="3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3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градусах</a:t>
            </a:r>
            <a:r>
              <a:rPr sz="2400" spc="30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300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километрах, </a:t>
            </a:r>
            <a:r>
              <a:rPr sz="2400" dirty="0">
                <a:latin typeface="Times New Roman"/>
                <a:cs typeface="Times New Roman"/>
              </a:rPr>
              <a:t>используя</a:t>
            </a:r>
            <a:r>
              <a:rPr sz="2400" spc="330" dirty="0">
                <a:latin typeface="Times New Roman"/>
                <a:cs typeface="Times New Roman"/>
              </a:rPr>
              <a:t>   </a:t>
            </a:r>
            <a:r>
              <a:rPr sz="2400" dirty="0">
                <a:latin typeface="Times New Roman"/>
                <a:cs typeface="Times New Roman"/>
              </a:rPr>
              <a:t>величину</a:t>
            </a:r>
            <a:r>
              <a:rPr sz="2400" spc="340" dirty="0">
                <a:latin typeface="Times New Roman"/>
                <a:cs typeface="Times New Roman"/>
              </a:rPr>
              <a:t>   </a:t>
            </a:r>
            <a:r>
              <a:rPr sz="2400" dirty="0">
                <a:latin typeface="Times New Roman"/>
                <a:cs typeface="Times New Roman"/>
              </a:rPr>
              <a:t>протяженности</a:t>
            </a:r>
            <a:r>
              <a:rPr sz="2400" spc="340" dirty="0">
                <a:latin typeface="Times New Roman"/>
                <a:cs typeface="Times New Roman"/>
              </a:rPr>
              <a:t>   </a:t>
            </a:r>
            <a:r>
              <a:rPr sz="2400" dirty="0">
                <a:latin typeface="Times New Roman"/>
                <a:cs typeface="Times New Roman"/>
              </a:rPr>
              <a:t>1°</a:t>
            </a:r>
            <a:r>
              <a:rPr sz="2400" spc="340" dirty="0">
                <a:latin typeface="Times New Roman"/>
                <a:cs typeface="Times New Roman"/>
              </a:rPr>
              <a:t>   </a:t>
            </a:r>
            <a:r>
              <a:rPr sz="2400" spc="-20" dirty="0">
                <a:latin typeface="Times New Roman"/>
                <a:cs typeface="Times New Roman"/>
              </a:rPr>
              <a:t>дуги </a:t>
            </a:r>
            <a:r>
              <a:rPr sz="2400" dirty="0">
                <a:latin typeface="Times New Roman"/>
                <a:cs typeface="Times New Roman"/>
              </a:rPr>
              <a:t>параллели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(решение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записать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тетрадь).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35"/>
              </a:spcBef>
              <a:buFont typeface="Times New Roman"/>
              <a:buAutoNum type="arabicPeriod" startAt="7"/>
            </a:pPr>
            <a:endParaRPr sz="24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90000"/>
              </a:lnSpc>
              <a:spcBef>
                <a:spcPts val="5"/>
              </a:spcBef>
              <a:tabLst>
                <a:tab pos="318135" algn="l"/>
              </a:tabLst>
            </a:pPr>
            <a:r>
              <a:rPr lang="ru-RU" sz="2400" dirty="0" smtClean="0">
                <a:latin typeface="Times New Roman"/>
                <a:cs typeface="Times New Roman"/>
              </a:rPr>
              <a:t>2. </a:t>
            </a:r>
            <a:r>
              <a:rPr sz="2400" dirty="0" err="1" smtClean="0">
                <a:latin typeface="Times New Roman"/>
                <a:cs typeface="Times New Roman"/>
              </a:rPr>
              <a:t>Определите</a:t>
            </a:r>
            <a:r>
              <a:rPr sz="2400" spc="-45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протяженность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Австралии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севера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на </a:t>
            </a:r>
            <a:r>
              <a:rPr sz="2400" dirty="0">
                <a:latin typeface="Times New Roman"/>
                <a:cs typeface="Times New Roman"/>
              </a:rPr>
              <a:t>юг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по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120°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в.д.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градусах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километрах,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используя </a:t>
            </a:r>
            <a:r>
              <a:rPr sz="2400" dirty="0">
                <a:latin typeface="Times New Roman"/>
                <a:cs typeface="Times New Roman"/>
              </a:rPr>
              <a:t>величину</a:t>
            </a:r>
            <a:r>
              <a:rPr sz="2400" spc="290" dirty="0">
                <a:latin typeface="Times New Roman"/>
                <a:cs typeface="Times New Roman"/>
              </a:rPr>
              <a:t>   </a:t>
            </a:r>
            <a:r>
              <a:rPr sz="2400" dirty="0">
                <a:latin typeface="Times New Roman"/>
                <a:cs typeface="Times New Roman"/>
              </a:rPr>
              <a:t>протяженности</a:t>
            </a:r>
            <a:r>
              <a:rPr sz="2400" spc="285" dirty="0">
                <a:latin typeface="Times New Roman"/>
                <a:cs typeface="Times New Roman"/>
              </a:rPr>
              <a:t>   </a:t>
            </a:r>
            <a:r>
              <a:rPr sz="2400" dirty="0">
                <a:latin typeface="Times New Roman"/>
                <a:cs typeface="Times New Roman"/>
              </a:rPr>
              <a:t>1°</a:t>
            </a:r>
            <a:r>
              <a:rPr sz="2400" spc="295" dirty="0">
                <a:latin typeface="Times New Roman"/>
                <a:cs typeface="Times New Roman"/>
              </a:rPr>
              <a:t>   </a:t>
            </a:r>
            <a:r>
              <a:rPr sz="2400" dirty="0">
                <a:latin typeface="Times New Roman"/>
                <a:cs typeface="Times New Roman"/>
              </a:rPr>
              <a:t>дуги</a:t>
            </a:r>
            <a:r>
              <a:rPr sz="2400" spc="285" dirty="0">
                <a:latin typeface="Times New Roman"/>
                <a:cs typeface="Times New Roman"/>
              </a:rPr>
              <a:t>   </a:t>
            </a:r>
            <a:r>
              <a:rPr sz="2400" spc="-10" dirty="0">
                <a:latin typeface="Times New Roman"/>
                <a:cs typeface="Times New Roman"/>
              </a:rPr>
              <a:t>меридиана </a:t>
            </a:r>
            <a:r>
              <a:rPr sz="2400" dirty="0">
                <a:latin typeface="Times New Roman"/>
                <a:cs typeface="Times New Roman"/>
              </a:rPr>
              <a:t>(решение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записать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тетрадь).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53256" y="1143000"/>
            <a:ext cx="5072098" cy="514352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990600" y="152401"/>
            <a:ext cx="9009634" cy="856387"/>
          </a:xfrm>
          <a:prstGeom prst="rect">
            <a:avLst/>
          </a:prstGeom>
        </p:spPr>
        <p:txBody>
          <a:bodyPr vert="horz" wrap="square" lIns="0" tIns="299465" rIns="0" bIns="0" rtlCol="0">
            <a:spAutoFit/>
          </a:bodyPr>
          <a:lstStyle/>
          <a:p>
            <a:pPr marL="37719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b="1" spc="-2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 класс</a:t>
            </a:r>
            <a:endParaRPr kumimoji="0" lang="ru-RU" sz="3600" b="1" i="0" u="none" strike="noStrike" kern="0" cap="none" spc="-1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3" cstate="print"/>
          <a:srcRect l="4704" r="5928" b="3846"/>
          <a:stretch>
            <a:fillRect/>
          </a:stretch>
        </p:blipFill>
        <p:spPr bwMode="auto">
          <a:xfrm>
            <a:off x="0" y="0"/>
            <a:ext cx="1205121" cy="1513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2530" y="142852"/>
            <a:ext cx="10439399" cy="10586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8 класс    </a:t>
            </a:r>
            <a:br>
              <a:rPr lang="ru-RU" sz="3200" b="1" dirty="0" smtClean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sz="32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Задачи</a:t>
            </a:r>
            <a:r>
              <a:rPr sz="3200" b="1" spc="-114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на</a:t>
            </a:r>
            <a:r>
              <a:rPr sz="3200" b="1" spc="-1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определение</a:t>
            </a:r>
            <a:r>
              <a:rPr sz="3200" b="1" spc="-9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поясного</a:t>
            </a:r>
            <a:r>
              <a:rPr sz="3200" b="1" spc="-10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времен</a:t>
            </a:r>
            <a:r>
              <a:rPr sz="36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и</a:t>
            </a:r>
            <a:endParaRPr sz="36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0" y="1371600"/>
            <a:ext cx="11582399" cy="33053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2729" indent="-240029" algn="just">
              <a:lnSpc>
                <a:spcPts val="2165"/>
              </a:lnSpc>
              <a:spcBef>
                <a:spcPts val="95"/>
              </a:spcBef>
              <a:buAutoNum type="arabicPeriod"/>
              <a:tabLst>
                <a:tab pos="252729" algn="l"/>
              </a:tabLst>
            </a:pPr>
            <a:r>
              <a:rPr dirty="0">
                <a:latin typeface="Times New Roman"/>
                <a:cs typeface="Times New Roman"/>
              </a:rPr>
              <a:t>Расположите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регионы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России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той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последовательности,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которой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их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жители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встречают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Новый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год.</a:t>
            </a:r>
            <a:endParaRPr dirty="0">
              <a:latin typeface="Times New Roman"/>
              <a:cs typeface="Times New Roman"/>
            </a:endParaRPr>
          </a:p>
          <a:p>
            <a:pPr marL="12700" algn="just">
              <a:lnSpc>
                <a:spcPts val="2165"/>
              </a:lnSpc>
            </a:pPr>
            <a:r>
              <a:rPr dirty="0">
                <a:latin typeface="Times New Roman"/>
                <a:cs typeface="Times New Roman"/>
              </a:rPr>
              <a:t>Запишите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ответ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получившуюся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последовательность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букв.</a:t>
            </a:r>
            <a:endParaRPr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000"/>
              </a:spcBef>
            </a:pPr>
            <a:r>
              <a:rPr dirty="0">
                <a:latin typeface="Times New Roman"/>
                <a:cs typeface="Times New Roman"/>
              </a:rPr>
              <a:t>А)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Смоленская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область;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Б)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Республика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Алтай;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В)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Пермский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край.</a:t>
            </a:r>
            <a:endParaRPr dirty="0">
              <a:latin typeface="Times New Roman"/>
              <a:cs typeface="Times New Roman"/>
            </a:endParaRPr>
          </a:p>
          <a:p>
            <a:pPr marL="12700" marR="349885" indent="240029" algn="just">
              <a:lnSpc>
                <a:spcPct val="100000"/>
              </a:lnSpc>
              <a:spcBef>
                <a:spcPts val="1005"/>
              </a:spcBef>
              <a:buAutoNum type="arabicPeriod" startAt="2"/>
              <a:tabLst>
                <a:tab pos="252729" algn="l"/>
              </a:tabLst>
            </a:pPr>
            <a:r>
              <a:rPr dirty="0">
                <a:latin typeface="Times New Roman"/>
                <a:cs typeface="Times New Roman"/>
              </a:rPr>
              <a:t>Определите,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когда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московскому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времени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совершит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посадку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Москве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(2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часовой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пояс)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самолет, вылетевший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из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Екатеринбурга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(4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часовой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пояс)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15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местному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времени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находившийся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полете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spc="-50" dirty="0">
                <a:latin typeface="Times New Roman"/>
                <a:cs typeface="Times New Roman"/>
              </a:rPr>
              <a:t>2 </a:t>
            </a:r>
            <a:r>
              <a:rPr spc="-10" dirty="0">
                <a:latin typeface="Times New Roman"/>
                <a:cs typeface="Times New Roman"/>
              </a:rPr>
              <a:t>часа.</a:t>
            </a:r>
            <a:endParaRPr dirty="0">
              <a:latin typeface="Times New Roman"/>
              <a:cs typeface="Times New Roman"/>
            </a:endParaRPr>
          </a:p>
          <a:p>
            <a:pPr marL="252729" indent="-240029" algn="just">
              <a:lnSpc>
                <a:spcPct val="100000"/>
              </a:lnSpc>
              <a:spcBef>
                <a:spcPts val="1000"/>
              </a:spcBef>
              <a:buAutoNum type="arabicPeriod" startAt="2"/>
              <a:tabLst>
                <a:tab pos="252729" algn="l"/>
              </a:tabLst>
            </a:pPr>
            <a:r>
              <a:rPr dirty="0">
                <a:latin typeface="Times New Roman"/>
                <a:cs typeface="Times New Roman"/>
              </a:rPr>
              <a:t>Определите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поясное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время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Ханты-Мансийске,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если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Хабаровске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7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утра.</a:t>
            </a:r>
            <a:endParaRPr dirty="0">
              <a:latin typeface="Times New Roman"/>
              <a:cs typeface="Times New Roman"/>
            </a:endParaRPr>
          </a:p>
          <a:p>
            <a:pPr marL="12700" marR="5080" indent="247650" algn="just">
              <a:lnSpc>
                <a:spcPct val="100000"/>
              </a:lnSpc>
              <a:spcBef>
                <a:spcPts val="994"/>
              </a:spcBef>
              <a:buAutoNum type="arabicPeriod" startAt="2"/>
              <a:tabLst>
                <a:tab pos="260350" algn="l"/>
              </a:tabLst>
            </a:pPr>
            <a:r>
              <a:rPr dirty="0">
                <a:latin typeface="Times New Roman"/>
                <a:cs typeface="Times New Roman"/>
              </a:rPr>
              <a:t>Разница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во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времени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между </a:t>
            </a:r>
            <a:r>
              <a:rPr spc="-10" dirty="0">
                <a:latin typeface="Times New Roman"/>
                <a:cs typeface="Times New Roman"/>
              </a:rPr>
              <a:t>Санкт-Петербургом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Якутском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составляет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+6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часов,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так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как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Якутск </a:t>
            </a:r>
            <a:r>
              <a:rPr spc="-10" dirty="0">
                <a:latin typeface="Times New Roman"/>
                <a:cs typeface="Times New Roman"/>
              </a:rPr>
              <a:t>расположен </a:t>
            </a:r>
            <a:r>
              <a:rPr dirty="0">
                <a:latin typeface="Times New Roman"/>
                <a:cs typeface="Times New Roman"/>
              </a:rPr>
              <a:t>восточнее</a:t>
            </a:r>
            <a:r>
              <a:rPr spc="34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Санкт-</a:t>
            </a:r>
            <a:r>
              <a:rPr dirty="0">
                <a:latin typeface="Times New Roman"/>
                <a:cs typeface="Times New Roman"/>
              </a:rPr>
              <a:t>Петербурга,</a:t>
            </a:r>
            <a:r>
              <a:rPr spc="3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</a:t>
            </a:r>
            <a:r>
              <a:rPr spc="3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день</a:t>
            </a:r>
            <a:r>
              <a:rPr spc="3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там</a:t>
            </a:r>
            <a:r>
              <a:rPr spc="3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наступает</a:t>
            </a:r>
            <a:r>
              <a:rPr spc="3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раньше.</a:t>
            </a:r>
            <a:r>
              <a:rPr spc="3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На</a:t>
            </a:r>
            <a:r>
              <a:rPr spc="3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рисунках</a:t>
            </a:r>
            <a:r>
              <a:rPr spc="3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представлены</a:t>
            </a:r>
            <a:r>
              <a:rPr spc="3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показания</a:t>
            </a:r>
            <a:r>
              <a:rPr spc="3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</a:t>
            </a:r>
            <a:r>
              <a:rPr spc="355" dirty="0">
                <a:latin typeface="Times New Roman"/>
                <a:cs typeface="Times New Roman"/>
              </a:rPr>
              <a:t> </a:t>
            </a:r>
            <a:r>
              <a:rPr spc="-50" dirty="0">
                <a:latin typeface="Times New Roman"/>
                <a:cs typeface="Times New Roman"/>
              </a:rPr>
              <a:t>в </a:t>
            </a:r>
            <a:r>
              <a:rPr spc="-10" dirty="0">
                <a:latin typeface="Times New Roman"/>
                <a:cs typeface="Times New Roman"/>
              </a:rPr>
              <a:t>Санкт-</a:t>
            </a:r>
            <a:r>
              <a:rPr dirty="0">
                <a:latin typeface="Times New Roman"/>
                <a:cs typeface="Times New Roman"/>
              </a:rPr>
              <a:t>Петербурге</a:t>
            </a:r>
            <a:r>
              <a:rPr spc="1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</a:t>
            </a:r>
            <a:r>
              <a:rPr spc="1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Якутске</a:t>
            </a:r>
            <a:r>
              <a:rPr spc="1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1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тот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момент,</a:t>
            </a:r>
            <a:r>
              <a:rPr spc="1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когда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14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Санкт-</a:t>
            </a:r>
            <a:r>
              <a:rPr dirty="0">
                <a:latin typeface="Times New Roman"/>
                <a:cs typeface="Times New Roman"/>
              </a:rPr>
              <a:t>Петербурге</a:t>
            </a:r>
            <a:r>
              <a:rPr spc="1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5</a:t>
            </a:r>
            <a:r>
              <a:rPr spc="1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часов</a:t>
            </a:r>
            <a:r>
              <a:rPr spc="1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вечера.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Запишите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под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каждым </a:t>
            </a:r>
            <a:r>
              <a:rPr spc="-20" dirty="0">
                <a:latin typeface="Times New Roman"/>
                <a:cs typeface="Times New Roman"/>
              </a:rPr>
              <a:t>рисунком,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как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отображается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то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же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самое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время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на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электронных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часах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этих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городах.</a:t>
            </a:r>
            <a:endParaRPr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216" y="4900419"/>
            <a:ext cx="4675632" cy="178155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20000" y="4774182"/>
            <a:ext cx="3549396" cy="196291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7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4" cstate="print"/>
          <a:srcRect l="4704" r="5928" b="3846"/>
          <a:stretch>
            <a:fillRect/>
          </a:stretch>
        </p:blipFill>
        <p:spPr bwMode="auto">
          <a:xfrm>
            <a:off x="0" y="0"/>
            <a:ext cx="1066800" cy="133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1295400"/>
            <a:ext cx="10908665" cy="1445909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algn="just">
              <a:lnSpc>
                <a:spcPts val="2160"/>
              </a:lnSpc>
              <a:spcBef>
                <a:spcPts val="375"/>
              </a:spcBef>
              <a:tabLst>
                <a:tab pos="717550" algn="l"/>
                <a:tab pos="4594225" algn="l"/>
                <a:tab pos="5241925" algn="l"/>
                <a:tab pos="5875338" algn="l"/>
                <a:tab pos="7478713" algn="l"/>
                <a:tab pos="8421688" algn="l"/>
                <a:tab pos="9124950" algn="l"/>
                <a:tab pos="9934575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	</a:t>
            </a:r>
            <a:r>
              <a:rPr sz="2000" dirty="0" smtClean="0">
                <a:latin typeface="Times New Roman"/>
                <a:cs typeface="Times New Roman"/>
              </a:rPr>
              <a:t>В</a:t>
            </a:r>
            <a:r>
              <a:rPr sz="2000" spc="10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каких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из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приведённых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таблице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субъектах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Российской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Федерации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численность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населения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25" dirty="0" err="1">
                <a:latin typeface="Times New Roman"/>
                <a:cs typeface="Times New Roman"/>
              </a:rPr>
              <a:t>за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указанный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период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уменьшилась</a:t>
            </a:r>
            <a:r>
              <a:rPr sz="2000" spc="-10" dirty="0" smtClean="0">
                <a:latin typeface="Times New Roman"/>
                <a:cs typeface="Times New Roman"/>
              </a:rPr>
              <a:t>,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25" dirty="0" err="1" smtClean="0">
                <a:latin typeface="Times New Roman"/>
                <a:cs typeface="Times New Roman"/>
              </a:rPr>
              <a:t>но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25" dirty="0" err="1" smtClean="0">
                <a:latin typeface="Times New Roman"/>
                <a:cs typeface="Times New Roman"/>
              </a:rPr>
              <a:t>не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опустилась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20" err="1" smtClean="0">
                <a:latin typeface="Times New Roman"/>
                <a:cs typeface="Times New Roman"/>
              </a:rPr>
              <a:t>ниже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25" smtClean="0">
                <a:latin typeface="Times New Roman"/>
                <a:cs typeface="Times New Roman"/>
              </a:rPr>
              <a:t>1,5</a:t>
            </a:r>
            <a:r>
              <a:rPr lang="ru-RU" sz="2000" spc="-25" dirty="0">
                <a:latin typeface="Times New Roman"/>
                <a:cs typeface="Times New Roman"/>
              </a:rPr>
              <a:t> </a:t>
            </a:r>
            <a:r>
              <a:rPr sz="2000" spc="-25" smtClean="0">
                <a:latin typeface="Times New Roman"/>
                <a:cs typeface="Times New Roman"/>
              </a:rPr>
              <a:t>млн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sz="2000" spc="-10" dirty="0" err="1" smtClean="0">
                <a:latin typeface="Times New Roman"/>
                <a:cs typeface="Times New Roman"/>
              </a:rPr>
              <a:t>человек</a:t>
            </a:r>
            <a:r>
              <a:rPr sz="2000" spc="-10" dirty="0">
                <a:latin typeface="Times New Roman"/>
                <a:cs typeface="Times New Roman"/>
              </a:rPr>
              <a:t>?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ts val="2280"/>
              </a:lnSpc>
              <a:spcBef>
                <a:spcPts val="1885"/>
              </a:spcBef>
              <a:tabLst>
                <a:tab pos="71755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	</a:t>
            </a:r>
            <a:r>
              <a:rPr sz="2000" dirty="0" smtClean="0">
                <a:latin typeface="Times New Roman"/>
                <a:cs typeface="Times New Roman"/>
              </a:rPr>
              <a:t>В</a:t>
            </a:r>
            <a:r>
              <a:rPr sz="2000" spc="40" dirty="0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каком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из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приведённых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таблице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субъектов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Российской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Федерации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убыль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населения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за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 err="1">
                <a:latin typeface="Times New Roman"/>
                <a:cs typeface="Times New Roman"/>
              </a:rPr>
              <a:t>период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spc="-50" smtClean="0">
                <a:latin typeface="Times New Roman"/>
                <a:cs typeface="Times New Roman"/>
              </a:rPr>
              <a:t>с</a:t>
            </a:r>
            <a:r>
              <a:rPr lang="ru-RU" sz="2000" spc="-50" dirty="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2014г.</a:t>
            </a:r>
            <a:r>
              <a:rPr lang="ru-RU" sz="2000" spc="-10" dirty="0">
                <a:latin typeface="Times New Roman"/>
                <a:cs typeface="Times New Roman"/>
              </a:rPr>
              <a:t> </a:t>
            </a:r>
            <a:r>
              <a:rPr lang="ru-RU" sz="2000" spc="-10" dirty="0" err="1" smtClean="0">
                <a:latin typeface="Times New Roman"/>
                <a:cs typeface="Times New Roman"/>
              </a:rPr>
              <a:t>п</a:t>
            </a:r>
            <a:r>
              <a:rPr sz="2000" spc="-25" smtClean="0">
                <a:latin typeface="Times New Roman"/>
                <a:cs typeface="Times New Roman"/>
              </a:rPr>
              <a:t>о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sz="2000" spc="-10" dirty="0" smtClean="0">
                <a:latin typeface="Times New Roman"/>
                <a:cs typeface="Times New Roman"/>
              </a:rPr>
              <a:t>2015г</a:t>
            </a:r>
            <a:r>
              <a:rPr sz="2000" spc="-10" smtClean="0">
                <a:latin typeface="Times New Roman"/>
                <a:cs typeface="Times New Roman"/>
              </a:rPr>
              <a:t>.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spc="-20" dirty="0" smtClean="0">
                <a:latin typeface="Times New Roman"/>
                <a:cs typeface="Times New Roman"/>
              </a:rPr>
              <a:t>Б</a:t>
            </a:r>
            <a:r>
              <a:rPr sz="2000" spc="-20" smtClean="0">
                <a:latin typeface="Times New Roman"/>
                <a:cs typeface="Times New Roman"/>
              </a:rPr>
              <a:t>ыла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наибольшей</a:t>
            </a:r>
            <a:r>
              <a:rPr sz="2000" spc="-10" dirty="0" smtClean="0">
                <a:latin typeface="Times New Roman"/>
                <a:cs typeface="Times New Roman"/>
              </a:rPr>
              <a:t>?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10" err="1" smtClean="0">
                <a:latin typeface="Times New Roman"/>
                <a:cs typeface="Times New Roman"/>
              </a:rPr>
              <a:t>Запишите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sz="2000" spc="-50" smtClean="0">
                <a:latin typeface="Times New Roman"/>
                <a:cs typeface="Times New Roman"/>
              </a:rPr>
              <a:t>в</a:t>
            </a:r>
            <a:r>
              <a:rPr lang="ru-RU" sz="2000" spc="-50" dirty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ответе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название</a:t>
            </a:r>
            <a:r>
              <a:rPr lang="ru-RU" sz="2000" spc="-10" dirty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субъекта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sz="2000" spc="-25" dirty="0" smtClean="0">
                <a:latin typeface="Times New Roman"/>
                <a:cs typeface="Times New Roman"/>
              </a:rPr>
              <a:t>РФ</a:t>
            </a:r>
            <a:r>
              <a:rPr sz="2000" spc="-25" dirty="0">
                <a:latin typeface="Times New Roman"/>
                <a:cs typeface="Times New Roman"/>
              </a:rPr>
              <a:t>.</a:t>
            </a:r>
            <a:endParaRPr sz="2000" dirty="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38200" y="3200400"/>
          <a:ext cx="10516233" cy="2770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390"/>
                <a:gridCol w="2550795"/>
                <a:gridCol w="1502410"/>
                <a:gridCol w="1502410"/>
                <a:gridCol w="1502410"/>
                <a:gridCol w="1502409"/>
                <a:gridCol w="1502409"/>
              </a:tblGrid>
              <a:tr h="650042">
                <a:tc>
                  <a:txBody>
                    <a:bodyPr/>
                    <a:lstStyle/>
                    <a:p>
                      <a:pPr marL="62865" marR="55244" indent="48260">
                        <a:lnSpc>
                          <a:spcPct val="107400"/>
                        </a:lnSpc>
                        <a:spcBef>
                          <a:spcPts val="70"/>
                        </a:spcBef>
                      </a:pPr>
                      <a:r>
                        <a:rPr sz="1800" b="1" spc="-5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№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п/п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1975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800" b="1" spc="-2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Субъекты</a:t>
                      </a:r>
                      <a:r>
                        <a:rPr sz="1800" b="1" spc="-5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РФ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2014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г.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2015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г.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2016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г.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2017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г.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8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2018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г.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589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5589">
                <a:tc>
                  <a:txBody>
                    <a:bodyPr/>
                    <a:lstStyle/>
                    <a:p>
                      <a:pPr marL="38100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5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lang="ru-RU" sz="1800" b="1" spc="-50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Самарская</a:t>
                      </a:r>
                      <a:r>
                        <a:rPr sz="1800" b="1" spc="-9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область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3211187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3212676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3205975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3203679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3193514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5589">
                <a:tc>
                  <a:txBody>
                    <a:bodyPr/>
                    <a:lstStyle/>
                    <a:p>
                      <a:pPr marL="38100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5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ru-RU" sz="1800" b="1" spc="-50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Омская</a:t>
                      </a:r>
                      <a:r>
                        <a:rPr sz="1800" b="1" spc="-8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область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1973876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1978183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1978466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1972682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1960081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5589">
                <a:tc>
                  <a:txBody>
                    <a:bodyPr/>
                    <a:lstStyle/>
                    <a:p>
                      <a:pPr marL="38100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5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lang="ru-RU" sz="1800" b="1" spc="-50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Липецкая</a:t>
                      </a:r>
                      <a:r>
                        <a:rPr sz="1800" b="1" spc="-8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область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1159866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1157865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1156093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1156221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1150201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3697">
                <a:tc>
                  <a:txBody>
                    <a:bodyPr/>
                    <a:lstStyle/>
                    <a:p>
                      <a:pPr marL="38100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5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lang="ru-RU" sz="1800" b="1" spc="-50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Краснодарский</a:t>
                      </a:r>
                      <a:r>
                        <a:rPr sz="1800" b="1" spc="5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край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5404273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5453329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5513804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5570945</a:t>
                      </a:r>
                      <a:endParaRPr sz="1800" b="1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800" b="1" spc="-10" dirty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5603420</a:t>
                      </a:r>
                      <a:endParaRPr sz="1800" b="1" dirty="0">
                        <a:solidFill>
                          <a:srgbClr val="00206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733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1752600" y="228600"/>
            <a:ext cx="9009634" cy="856387"/>
          </a:xfrm>
          <a:prstGeom prst="rect">
            <a:avLst/>
          </a:prstGeom>
        </p:spPr>
        <p:txBody>
          <a:bodyPr vert="horz" wrap="square" lIns="0" tIns="299465" rIns="0" bIns="0" rtlCol="0">
            <a:spAutoFit/>
          </a:bodyPr>
          <a:lstStyle/>
          <a:p>
            <a:pPr marL="37719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spc="-4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ru-RU" sz="3600" b="1" spc="3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3600" b="1" spc="-4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статистическими </a:t>
            </a:r>
            <a:r>
              <a:rPr lang="ru-RU" sz="3600" b="1" spc="-120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данными</a:t>
            </a:r>
            <a:endParaRPr kumimoji="0" lang="ru-RU" sz="3600" b="1" i="0" u="none" strike="noStrike" kern="0" cap="none" spc="-1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0"/>
            <a:ext cx="1066800" cy="1339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929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71600" y="257890"/>
            <a:ext cx="10363200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spc="-4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ru-RU" sz="3600" b="1" spc="3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3600" b="1" spc="-4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статистическими </a:t>
            </a:r>
            <a:r>
              <a:rPr lang="ru-RU" sz="3600" b="1" spc="-120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1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данными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Используя данные таблицы «Производство электроэнергии в РФ в 2013 г.», определите долю электроэнергии, произведенной на ТЭС в общем объёме производства электроэнергии. Полученный результат округлите до целого числа.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Производство электроэнергии в РФ в 2013 г.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025794"/>
              </p:ext>
            </p:extLst>
          </p:nvPr>
        </p:nvGraphicFramePr>
        <p:xfrm>
          <a:off x="2133600" y="3124201"/>
          <a:ext cx="8077200" cy="2667000"/>
        </p:xfrm>
        <a:graphic>
          <a:graphicData uri="http://schemas.openxmlformats.org/drawingml/2006/table">
            <a:tbl>
              <a:tblPr/>
              <a:tblGrid>
                <a:gridCol w="5068794"/>
                <a:gridCol w="3008406"/>
              </a:tblGrid>
              <a:tr h="467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Электроэнергия, всего, млрд кВт · ч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1051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 том числе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произведённая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3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тепловыми электростанциями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698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гидроэлектростанциями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атомными электростанциями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5465" marR="75465" marT="37732" marB="377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7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-1"/>
            <a:ext cx="1143000" cy="1435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31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43200" y="142506"/>
            <a:ext cx="6553200" cy="882548"/>
          </a:xfrm>
          <a:prstGeom prst="rect">
            <a:avLst/>
          </a:prstGeom>
        </p:spPr>
        <p:txBody>
          <a:bodyPr vert="horz" wrap="square" lIns="0" tIns="32537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600" b="1" spc="-20" dirty="0">
                <a:solidFill>
                  <a:srgbClr val="000050"/>
                </a:solidFill>
                <a:latin typeface="Times New Roman"/>
                <a:cs typeface="Times New Roman"/>
              </a:rPr>
              <a:t>Математика</a:t>
            </a:r>
            <a:r>
              <a:rPr sz="3600" b="1" spc="-70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000050"/>
                </a:solidFill>
                <a:latin typeface="Times New Roman"/>
                <a:cs typeface="Times New Roman"/>
              </a:rPr>
              <a:t>в</a:t>
            </a:r>
            <a:r>
              <a:rPr sz="3600" b="1" spc="-65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600" b="1" spc="-10" dirty="0">
                <a:solidFill>
                  <a:srgbClr val="000050"/>
                </a:solidFill>
                <a:latin typeface="Times New Roman"/>
                <a:cs typeface="Times New Roman"/>
              </a:rPr>
              <a:t>географии</a:t>
            </a:r>
            <a:endParaRPr sz="3600" dirty="0">
              <a:solidFill>
                <a:srgbClr val="000050"/>
              </a:solidFill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274594" y="3037160"/>
            <a:ext cx="3962400" cy="2141080"/>
            <a:chOff x="4394961" y="3326638"/>
            <a:chExt cx="3402329" cy="1452880"/>
          </a:xfrm>
          <a:solidFill>
            <a:schemeClr val="bg1"/>
          </a:solidFill>
        </p:grpSpPr>
        <p:sp>
          <p:nvSpPr>
            <p:cNvPr id="4" name="object 4"/>
            <p:cNvSpPr/>
            <p:nvPr/>
          </p:nvSpPr>
          <p:spPr>
            <a:xfrm>
              <a:off x="4401311" y="3332988"/>
              <a:ext cx="3389629" cy="1440180"/>
            </a:xfrm>
            <a:custGeom>
              <a:avLst/>
              <a:gdLst/>
              <a:ahLst/>
              <a:cxnLst/>
              <a:rect l="l" t="t" r="r" b="b"/>
              <a:pathLst>
                <a:path w="3389629" h="1440179">
                  <a:moveTo>
                    <a:pt x="1694688" y="0"/>
                  </a:moveTo>
                  <a:lnTo>
                    <a:pt x="1628140" y="545"/>
                  </a:lnTo>
                  <a:lnTo>
                    <a:pt x="1562243" y="2166"/>
                  </a:lnTo>
                  <a:lnTo>
                    <a:pt x="1497044" y="4845"/>
                  </a:lnTo>
                  <a:lnTo>
                    <a:pt x="1432588" y="8560"/>
                  </a:lnTo>
                  <a:lnTo>
                    <a:pt x="1368924" y="13292"/>
                  </a:lnTo>
                  <a:lnTo>
                    <a:pt x="1306099" y="19021"/>
                  </a:lnTo>
                  <a:lnTo>
                    <a:pt x="1244159" y="25726"/>
                  </a:lnTo>
                  <a:lnTo>
                    <a:pt x="1183151" y="33388"/>
                  </a:lnTo>
                  <a:lnTo>
                    <a:pt x="1123123" y="41986"/>
                  </a:lnTo>
                  <a:lnTo>
                    <a:pt x="1064122" y="51501"/>
                  </a:lnTo>
                  <a:lnTo>
                    <a:pt x="1006195" y="61912"/>
                  </a:lnTo>
                  <a:lnTo>
                    <a:pt x="949389" y="73200"/>
                  </a:lnTo>
                  <a:lnTo>
                    <a:pt x="893751" y="85345"/>
                  </a:lnTo>
                  <a:lnTo>
                    <a:pt x="839328" y="98326"/>
                  </a:lnTo>
                  <a:lnTo>
                    <a:pt x="786168" y="112123"/>
                  </a:lnTo>
                  <a:lnTo>
                    <a:pt x="734316" y="126717"/>
                  </a:lnTo>
                  <a:lnTo>
                    <a:pt x="683821" y="142087"/>
                  </a:lnTo>
                  <a:lnTo>
                    <a:pt x="634730" y="158213"/>
                  </a:lnTo>
                  <a:lnTo>
                    <a:pt x="587089" y="175076"/>
                  </a:lnTo>
                  <a:lnTo>
                    <a:pt x="540946" y="192655"/>
                  </a:lnTo>
                  <a:lnTo>
                    <a:pt x="496347" y="210931"/>
                  </a:lnTo>
                  <a:lnTo>
                    <a:pt x="453341" y="229882"/>
                  </a:lnTo>
                  <a:lnTo>
                    <a:pt x="411973" y="249490"/>
                  </a:lnTo>
                  <a:lnTo>
                    <a:pt x="372291" y="269734"/>
                  </a:lnTo>
                  <a:lnTo>
                    <a:pt x="334342" y="290594"/>
                  </a:lnTo>
                  <a:lnTo>
                    <a:pt x="298174" y="312051"/>
                  </a:lnTo>
                  <a:lnTo>
                    <a:pt x="263832" y="334083"/>
                  </a:lnTo>
                  <a:lnTo>
                    <a:pt x="231365" y="356672"/>
                  </a:lnTo>
                  <a:lnTo>
                    <a:pt x="200820" y="379797"/>
                  </a:lnTo>
                  <a:lnTo>
                    <a:pt x="145681" y="427574"/>
                  </a:lnTo>
                  <a:lnTo>
                    <a:pt x="98793" y="477256"/>
                  </a:lnTo>
                  <a:lnTo>
                    <a:pt x="60533" y="528681"/>
                  </a:lnTo>
                  <a:lnTo>
                    <a:pt x="31276" y="581690"/>
                  </a:lnTo>
                  <a:lnTo>
                    <a:pt x="11400" y="636122"/>
                  </a:lnTo>
                  <a:lnTo>
                    <a:pt x="1282" y="691818"/>
                  </a:lnTo>
                  <a:lnTo>
                    <a:pt x="0" y="720089"/>
                  </a:lnTo>
                  <a:lnTo>
                    <a:pt x="1282" y="748361"/>
                  </a:lnTo>
                  <a:lnTo>
                    <a:pt x="11400" y="804057"/>
                  </a:lnTo>
                  <a:lnTo>
                    <a:pt x="31276" y="858489"/>
                  </a:lnTo>
                  <a:lnTo>
                    <a:pt x="60533" y="911498"/>
                  </a:lnTo>
                  <a:lnTo>
                    <a:pt x="98793" y="962923"/>
                  </a:lnTo>
                  <a:lnTo>
                    <a:pt x="145681" y="1012605"/>
                  </a:lnTo>
                  <a:lnTo>
                    <a:pt x="200820" y="1060382"/>
                  </a:lnTo>
                  <a:lnTo>
                    <a:pt x="231365" y="1083507"/>
                  </a:lnTo>
                  <a:lnTo>
                    <a:pt x="263832" y="1106096"/>
                  </a:lnTo>
                  <a:lnTo>
                    <a:pt x="298174" y="1128128"/>
                  </a:lnTo>
                  <a:lnTo>
                    <a:pt x="334342" y="1149585"/>
                  </a:lnTo>
                  <a:lnTo>
                    <a:pt x="372291" y="1170445"/>
                  </a:lnTo>
                  <a:lnTo>
                    <a:pt x="411973" y="1190689"/>
                  </a:lnTo>
                  <a:lnTo>
                    <a:pt x="453341" y="1210297"/>
                  </a:lnTo>
                  <a:lnTo>
                    <a:pt x="496347" y="1229248"/>
                  </a:lnTo>
                  <a:lnTo>
                    <a:pt x="540946" y="1247524"/>
                  </a:lnTo>
                  <a:lnTo>
                    <a:pt x="587089" y="1265103"/>
                  </a:lnTo>
                  <a:lnTo>
                    <a:pt x="634730" y="1281966"/>
                  </a:lnTo>
                  <a:lnTo>
                    <a:pt x="683821" y="1298092"/>
                  </a:lnTo>
                  <a:lnTo>
                    <a:pt x="734316" y="1313462"/>
                  </a:lnTo>
                  <a:lnTo>
                    <a:pt x="786168" y="1328056"/>
                  </a:lnTo>
                  <a:lnTo>
                    <a:pt x="839328" y="1341853"/>
                  </a:lnTo>
                  <a:lnTo>
                    <a:pt x="893751" y="1354834"/>
                  </a:lnTo>
                  <a:lnTo>
                    <a:pt x="949389" y="1366979"/>
                  </a:lnTo>
                  <a:lnTo>
                    <a:pt x="1006195" y="1378267"/>
                  </a:lnTo>
                  <a:lnTo>
                    <a:pt x="1064122" y="1388678"/>
                  </a:lnTo>
                  <a:lnTo>
                    <a:pt x="1123123" y="1398193"/>
                  </a:lnTo>
                  <a:lnTo>
                    <a:pt x="1183151" y="1406791"/>
                  </a:lnTo>
                  <a:lnTo>
                    <a:pt x="1244159" y="1414453"/>
                  </a:lnTo>
                  <a:lnTo>
                    <a:pt x="1306099" y="1421158"/>
                  </a:lnTo>
                  <a:lnTo>
                    <a:pt x="1368924" y="1426887"/>
                  </a:lnTo>
                  <a:lnTo>
                    <a:pt x="1432588" y="1431619"/>
                  </a:lnTo>
                  <a:lnTo>
                    <a:pt x="1497044" y="1435334"/>
                  </a:lnTo>
                  <a:lnTo>
                    <a:pt x="1562243" y="1438013"/>
                  </a:lnTo>
                  <a:lnTo>
                    <a:pt x="1628140" y="1439634"/>
                  </a:lnTo>
                  <a:lnTo>
                    <a:pt x="1694688" y="1440180"/>
                  </a:lnTo>
                  <a:lnTo>
                    <a:pt x="1761235" y="1439634"/>
                  </a:lnTo>
                  <a:lnTo>
                    <a:pt x="1827132" y="1438013"/>
                  </a:lnTo>
                  <a:lnTo>
                    <a:pt x="1892331" y="1435334"/>
                  </a:lnTo>
                  <a:lnTo>
                    <a:pt x="1956787" y="1431619"/>
                  </a:lnTo>
                  <a:lnTo>
                    <a:pt x="2020451" y="1426887"/>
                  </a:lnTo>
                  <a:lnTo>
                    <a:pt x="2083276" y="1421158"/>
                  </a:lnTo>
                  <a:lnTo>
                    <a:pt x="2145216" y="1414453"/>
                  </a:lnTo>
                  <a:lnTo>
                    <a:pt x="2206224" y="1406791"/>
                  </a:lnTo>
                  <a:lnTo>
                    <a:pt x="2266252" y="1398193"/>
                  </a:lnTo>
                  <a:lnTo>
                    <a:pt x="2325253" y="1388678"/>
                  </a:lnTo>
                  <a:lnTo>
                    <a:pt x="2383180" y="1378267"/>
                  </a:lnTo>
                  <a:lnTo>
                    <a:pt x="2439986" y="1366979"/>
                  </a:lnTo>
                  <a:lnTo>
                    <a:pt x="2495624" y="1354834"/>
                  </a:lnTo>
                  <a:lnTo>
                    <a:pt x="2550047" y="1341853"/>
                  </a:lnTo>
                  <a:lnTo>
                    <a:pt x="2603207" y="1328056"/>
                  </a:lnTo>
                  <a:lnTo>
                    <a:pt x="2655059" y="1313462"/>
                  </a:lnTo>
                  <a:lnTo>
                    <a:pt x="2705554" y="1298092"/>
                  </a:lnTo>
                  <a:lnTo>
                    <a:pt x="2754645" y="1281966"/>
                  </a:lnTo>
                  <a:lnTo>
                    <a:pt x="2802286" y="1265103"/>
                  </a:lnTo>
                  <a:lnTo>
                    <a:pt x="2848429" y="1247524"/>
                  </a:lnTo>
                  <a:lnTo>
                    <a:pt x="2893028" y="1229248"/>
                  </a:lnTo>
                  <a:lnTo>
                    <a:pt x="2936034" y="1210297"/>
                  </a:lnTo>
                  <a:lnTo>
                    <a:pt x="2977402" y="1190689"/>
                  </a:lnTo>
                  <a:lnTo>
                    <a:pt x="3017084" y="1170445"/>
                  </a:lnTo>
                  <a:lnTo>
                    <a:pt x="3055033" y="1149585"/>
                  </a:lnTo>
                  <a:lnTo>
                    <a:pt x="3091201" y="1128128"/>
                  </a:lnTo>
                  <a:lnTo>
                    <a:pt x="3125543" y="1106096"/>
                  </a:lnTo>
                  <a:lnTo>
                    <a:pt x="3158010" y="1083507"/>
                  </a:lnTo>
                  <a:lnTo>
                    <a:pt x="3188555" y="1060382"/>
                  </a:lnTo>
                  <a:lnTo>
                    <a:pt x="3243694" y="1012605"/>
                  </a:lnTo>
                  <a:lnTo>
                    <a:pt x="3290582" y="962923"/>
                  </a:lnTo>
                  <a:lnTo>
                    <a:pt x="3328842" y="911498"/>
                  </a:lnTo>
                  <a:lnTo>
                    <a:pt x="3358099" y="858489"/>
                  </a:lnTo>
                  <a:lnTo>
                    <a:pt x="3377975" y="804057"/>
                  </a:lnTo>
                  <a:lnTo>
                    <a:pt x="3388093" y="748361"/>
                  </a:lnTo>
                  <a:lnTo>
                    <a:pt x="3389376" y="720089"/>
                  </a:lnTo>
                  <a:lnTo>
                    <a:pt x="3388093" y="691818"/>
                  </a:lnTo>
                  <a:lnTo>
                    <a:pt x="3377975" y="636122"/>
                  </a:lnTo>
                  <a:lnTo>
                    <a:pt x="3358099" y="581690"/>
                  </a:lnTo>
                  <a:lnTo>
                    <a:pt x="3328842" y="528681"/>
                  </a:lnTo>
                  <a:lnTo>
                    <a:pt x="3290582" y="477256"/>
                  </a:lnTo>
                  <a:lnTo>
                    <a:pt x="3243694" y="427574"/>
                  </a:lnTo>
                  <a:lnTo>
                    <a:pt x="3188555" y="379797"/>
                  </a:lnTo>
                  <a:lnTo>
                    <a:pt x="3158010" y="356672"/>
                  </a:lnTo>
                  <a:lnTo>
                    <a:pt x="3125543" y="334083"/>
                  </a:lnTo>
                  <a:lnTo>
                    <a:pt x="3091201" y="312051"/>
                  </a:lnTo>
                  <a:lnTo>
                    <a:pt x="3055033" y="290594"/>
                  </a:lnTo>
                  <a:lnTo>
                    <a:pt x="3017084" y="269734"/>
                  </a:lnTo>
                  <a:lnTo>
                    <a:pt x="2977402" y="249490"/>
                  </a:lnTo>
                  <a:lnTo>
                    <a:pt x="2936034" y="229882"/>
                  </a:lnTo>
                  <a:lnTo>
                    <a:pt x="2893028" y="210931"/>
                  </a:lnTo>
                  <a:lnTo>
                    <a:pt x="2848429" y="192655"/>
                  </a:lnTo>
                  <a:lnTo>
                    <a:pt x="2802286" y="175076"/>
                  </a:lnTo>
                  <a:lnTo>
                    <a:pt x="2754645" y="158213"/>
                  </a:lnTo>
                  <a:lnTo>
                    <a:pt x="2705554" y="142087"/>
                  </a:lnTo>
                  <a:lnTo>
                    <a:pt x="2655059" y="126717"/>
                  </a:lnTo>
                  <a:lnTo>
                    <a:pt x="2603207" y="112123"/>
                  </a:lnTo>
                  <a:lnTo>
                    <a:pt x="2550047" y="98326"/>
                  </a:lnTo>
                  <a:lnTo>
                    <a:pt x="2495624" y="85345"/>
                  </a:lnTo>
                  <a:lnTo>
                    <a:pt x="2439986" y="73200"/>
                  </a:lnTo>
                  <a:lnTo>
                    <a:pt x="2383180" y="61912"/>
                  </a:lnTo>
                  <a:lnTo>
                    <a:pt x="2325253" y="51501"/>
                  </a:lnTo>
                  <a:lnTo>
                    <a:pt x="2266252" y="41986"/>
                  </a:lnTo>
                  <a:lnTo>
                    <a:pt x="2206224" y="33388"/>
                  </a:lnTo>
                  <a:lnTo>
                    <a:pt x="2145216" y="25726"/>
                  </a:lnTo>
                  <a:lnTo>
                    <a:pt x="2083276" y="19021"/>
                  </a:lnTo>
                  <a:lnTo>
                    <a:pt x="2020451" y="13292"/>
                  </a:lnTo>
                  <a:lnTo>
                    <a:pt x="1956787" y="8560"/>
                  </a:lnTo>
                  <a:lnTo>
                    <a:pt x="1892331" y="4845"/>
                  </a:lnTo>
                  <a:lnTo>
                    <a:pt x="1827132" y="2166"/>
                  </a:lnTo>
                  <a:lnTo>
                    <a:pt x="1761235" y="545"/>
                  </a:lnTo>
                  <a:lnTo>
                    <a:pt x="1694688" y="0"/>
                  </a:lnTo>
                  <a:close/>
                </a:path>
              </a:pathLst>
            </a:custGeom>
            <a:grpFill/>
            <a:ln w="28575">
              <a:solidFill>
                <a:srgbClr val="000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401311" y="3332988"/>
              <a:ext cx="3389629" cy="1440180"/>
            </a:xfrm>
            <a:custGeom>
              <a:avLst/>
              <a:gdLst/>
              <a:ahLst/>
              <a:cxnLst/>
              <a:rect l="l" t="t" r="r" b="b"/>
              <a:pathLst>
                <a:path w="3389629" h="1440179">
                  <a:moveTo>
                    <a:pt x="0" y="720089"/>
                  </a:moveTo>
                  <a:lnTo>
                    <a:pt x="5098" y="663822"/>
                  </a:lnTo>
                  <a:lnTo>
                    <a:pt x="20142" y="608738"/>
                  </a:lnTo>
                  <a:lnTo>
                    <a:pt x="44755" y="554998"/>
                  </a:lnTo>
                  <a:lnTo>
                    <a:pt x="78561" y="502760"/>
                  </a:lnTo>
                  <a:lnTo>
                    <a:pt x="121182" y="452187"/>
                  </a:lnTo>
                  <a:lnTo>
                    <a:pt x="172243" y="403437"/>
                  </a:lnTo>
                  <a:lnTo>
                    <a:pt x="231365" y="356672"/>
                  </a:lnTo>
                  <a:lnTo>
                    <a:pt x="263832" y="334083"/>
                  </a:lnTo>
                  <a:lnTo>
                    <a:pt x="298174" y="312051"/>
                  </a:lnTo>
                  <a:lnTo>
                    <a:pt x="334342" y="290594"/>
                  </a:lnTo>
                  <a:lnTo>
                    <a:pt x="372291" y="269734"/>
                  </a:lnTo>
                  <a:lnTo>
                    <a:pt x="411973" y="249490"/>
                  </a:lnTo>
                  <a:lnTo>
                    <a:pt x="453341" y="229882"/>
                  </a:lnTo>
                  <a:lnTo>
                    <a:pt x="496347" y="210931"/>
                  </a:lnTo>
                  <a:lnTo>
                    <a:pt x="540946" y="192655"/>
                  </a:lnTo>
                  <a:lnTo>
                    <a:pt x="587089" y="175076"/>
                  </a:lnTo>
                  <a:lnTo>
                    <a:pt x="634730" y="158213"/>
                  </a:lnTo>
                  <a:lnTo>
                    <a:pt x="683821" y="142087"/>
                  </a:lnTo>
                  <a:lnTo>
                    <a:pt x="734316" y="126717"/>
                  </a:lnTo>
                  <a:lnTo>
                    <a:pt x="786168" y="112123"/>
                  </a:lnTo>
                  <a:lnTo>
                    <a:pt x="839328" y="98326"/>
                  </a:lnTo>
                  <a:lnTo>
                    <a:pt x="893751" y="85345"/>
                  </a:lnTo>
                  <a:lnTo>
                    <a:pt x="949389" y="73200"/>
                  </a:lnTo>
                  <a:lnTo>
                    <a:pt x="1006195" y="61912"/>
                  </a:lnTo>
                  <a:lnTo>
                    <a:pt x="1064122" y="51501"/>
                  </a:lnTo>
                  <a:lnTo>
                    <a:pt x="1123123" y="41986"/>
                  </a:lnTo>
                  <a:lnTo>
                    <a:pt x="1183151" y="33388"/>
                  </a:lnTo>
                  <a:lnTo>
                    <a:pt x="1244159" y="25726"/>
                  </a:lnTo>
                  <a:lnTo>
                    <a:pt x="1306099" y="19021"/>
                  </a:lnTo>
                  <a:lnTo>
                    <a:pt x="1368924" y="13292"/>
                  </a:lnTo>
                  <a:lnTo>
                    <a:pt x="1432588" y="8560"/>
                  </a:lnTo>
                  <a:lnTo>
                    <a:pt x="1497044" y="4845"/>
                  </a:lnTo>
                  <a:lnTo>
                    <a:pt x="1562243" y="2166"/>
                  </a:lnTo>
                  <a:lnTo>
                    <a:pt x="1628140" y="545"/>
                  </a:lnTo>
                  <a:lnTo>
                    <a:pt x="1694688" y="0"/>
                  </a:lnTo>
                  <a:lnTo>
                    <a:pt x="1761235" y="545"/>
                  </a:lnTo>
                  <a:lnTo>
                    <a:pt x="1827132" y="2166"/>
                  </a:lnTo>
                  <a:lnTo>
                    <a:pt x="1892331" y="4845"/>
                  </a:lnTo>
                  <a:lnTo>
                    <a:pt x="1956787" y="8560"/>
                  </a:lnTo>
                  <a:lnTo>
                    <a:pt x="2020451" y="13292"/>
                  </a:lnTo>
                  <a:lnTo>
                    <a:pt x="2083276" y="19021"/>
                  </a:lnTo>
                  <a:lnTo>
                    <a:pt x="2145216" y="25726"/>
                  </a:lnTo>
                  <a:lnTo>
                    <a:pt x="2206224" y="33388"/>
                  </a:lnTo>
                  <a:lnTo>
                    <a:pt x="2266252" y="41986"/>
                  </a:lnTo>
                  <a:lnTo>
                    <a:pt x="2325253" y="51501"/>
                  </a:lnTo>
                  <a:lnTo>
                    <a:pt x="2383180" y="61912"/>
                  </a:lnTo>
                  <a:lnTo>
                    <a:pt x="2439986" y="73200"/>
                  </a:lnTo>
                  <a:lnTo>
                    <a:pt x="2495624" y="85345"/>
                  </a:lnTo>
                  <a:lnTo>
                    <a:pt x="2550047" y="98326"/>
                  </a:lnTo>
                  <a:lnTo>
                    <a:pt x="2603207" y="112123"/>
                  </a:lnTo>
                  <a:lnTo>
                    <a:pt x="2655059" y="126717"/>
                  </a:lnTo>
                  <a:lnTo>
                    <a:pt x="2705554" y="142087"/>
                  </a:lnTo>
                  <a:lnTo>
                    <a:pt x="2754645" y="158213"/>
                  </a:lnTo>
                  <a:lnTo>
                    <a:pt x="2802286" y="175076"/>
                  </a:lnTo>
                  <a:lnTo>
                    <a:pt x="2848429" y="192655"/>
                  </a:lnTo>
                  <a:lnTo>
                    <a:pt x="2893028" y="210931"/>
                  </a:lnTo>
                  <a:lnTo>
                    <a:pt x="2936034" y="229882"/>
                  </a:lnTo>
                  <a:lnTo>
                    <a:pt x="2977402" y="249490"/>
                  </a:lnTo>
                  <a:lnTo>
                    <a:pt x="3017084" y="269734"/>
                  </a:lnTo>
                  <a:lnTo>
                    <a:pt x="3055033" y="290594"/>
                  </a:lnTo>
                  <a:lnTo>
                    <a:pt x="3091201" y="312051"/>
                  </a:lnTo>
                  <a:lnTo>
                    <a:pt x="3125543" y="334083"/>
                  </a:lnTo>
                  <a:lnTo>
                    <a:pt x="3158010" y="356672"/>
                  </a:lnTo>
                  <a:lnTo>
                    <a:pt x="3188555" y="379797"/>
                  </a:lnTo>
                  <a:lnTo>
                    <a:pt x="3243694" y="427574"/>
                  </a:lnTo>
                  <a:lnTo>
                    <a:pt x="3290582" y="477256"/>
                  </a:lnTo>
                  <a:lnTo>
                    <a:pt x="3328842" y="528681"/>
                  </a:lnTo>
                  <a:lnTo>
                    <a:pt x="3358099" y="581690"/>
                  </a:lnTo>
                  <a:lnTo>
                    <a:pt x="3377975" y="636122"/>
                  </a:lnTo>
                  <a:lnTo>
                    <a:pt x="3388093" y="691818"/>
                  </a:lnTo>
                  <a:lnTo>
                    <a:pt x="3389376" y="720089"/>
                  </a:lnTo>
                  <a:lnTo>
                    <a:pt x="3388093" y="748361"/>
                  </a:lnTo>
                  <a:lnTo>
                    <a:pt x="3377975" y="804057"/>
                  </a:lnTo>
                  <a:lnTo>
                    <a:pt x="3358099" y="858489"/>
                  </a:lnTo>
                  <a:lnTo>
                    <a:pt x="3328842" y="911498"/>
                  </a:lnTo>
                  <a:lnTo>
                    <a:pt x="3290582" y="962923"/>
                  </a:lnTo>
                  <a:lnTo>
                    <a:pt x="3243694" y="1012605"/>
                  </a:lnTo>
                  <a:lnTo>
                    <a:pt x="3188555" y="1060382"/>
                  </a:lnTo>
                  <a:lnTo>
                    <a:pt x="3158010" y="1083507"/>
                  </a:lnTo>
                  <a:lnTo>
                    <a:pt x="3125543" y="1106096"/>
                  </a:lnTo>
                  <a:lnTo>
                    <a:pt x="3091201" y="1128128"/>
                  </a:lnTo>
                  <a:lnTo>
                    <a:pt x="3055033" y="1149585"/>
                  </a:lnTo>
                  <a:lnTo>
                    <a:pt x="3017084" y="1170445"/>
                  </a:lnTo>
                  <a:lnTo>
                    <a:pt x="2977402" y="1190689"/>
                  </a:lnTo>
                  <a:lnTo>
                    <a:pt x="2936034" y="1210297"/>
                  </a:lnTo>
                  <a:lnTo>
                    <a:pt x="2893028" y="1229248"/>
                  </a:lnTo>
                  <a:lnTo>
                    <a:pt x="2848429" y="1247524"/>
                  </a:lnTo>
                  <a:lnTo>
                    <a:pt x="2802286" y="1265103"/>
                  </a:lnTo>
                  <a:lnTo>
                    <a:pt x="2754645" y="1281966"/>
                  </a:lnTo>
                  <a:lnTo>
                    <a:pt x="2705554" y="1298092"/>
                  </a:lnTo>
                  <a:lnTo>
                    <a:pt x="2655059" y="1313462"/>
                  </a:lnTo>
                  <a:lnTo>
                    <a:pt x="2603207" y="1328056"/>
                  </a:lnTo>
                  <a:lnTo>
                    <a:pt x="2550047" y="1341853"/>
                  </a:lnTo>
                  <a:lnTo>
                    <a:pt x="2495624" y="1354834"/>
                  </a:lnTo>
                  <a:lnTo>
                    <a:pt x="2439986" y="1366979"/>
                  </a:lnTo>
                  <a:lnTo>
                    <a:pt x="2383180" y="1378267"/>
                  </a:lnTo>
                  <a:lnTo>
                    <a:pt x="2325253" y="1388678"/>
                  </a:lnTo>
                  <a:lnTo>
                    <a:pt x="2266252" y="1398193"/>
                  </a:lnTo>
                  <a:lnTo>
                    <a:pt x="2206224" y="1406791"/>
                  </a:lnTo>
                  <a:lnTo>
                    <a:pt x="2145216" y="1414453"/>
                  </a:lnTo>
                  <a:lnTo>
                    <a:pt x="2083276" y="1421158"/>
                  </a:lnTo>
                  <a:lnTo>
                    <a:pt x="2020451" y="1426887"/>
                  </a:lnTo>
                  <a:lnTo>
                    <a:pt x="1956787" y="1431619"/>
                  </a:lnTo>
                  <a:lnTo>
                    <a:pt x="1892331" y="1435334"/>
                  </a:lnTo>
                  <a:lnTo>
                    <a:pt x="1827132" y="1438013"/>
                  </a:lnTo>
                  <a:lnTo>
                    <a:pt x="1761235" y="1439634"/>
                  </a:lnTo>
                  <a:lnTo>
                    <a:pt x="1694688" y="1440180"/>
                  </a:lnTo>
                  <a:lnTo>
                    <a:pt x="1628140" y="1439634"/>
                  </a:lnTo>
                  <a:lnTo>
                    <a:pt x="1562243" y="1438013"/>
                  </a:lnTo>
                  <a:lnTo>
                    <a:pt x="1497044" y="1435334"/>
                  </a:lnTo>
                  <a:lnTo>
                    <a:pt x="1432588" y="1431619"/>
                  </a:lnTo>
                  <a:lnTo>
                    <a:pt x="1368924" y="1426887"/>
                  </a:lnTo>
                  <a:lnTo>
                    <a:pt x="1306099" y="1421158"/>
                  </a:lnTo>
                  <a:lnTo>
                    <a:pt x="1244159" y="1414453"/>
                  </a:lnTo>
                  <a:lnTo>
                    <a:pt x="1183151" y="1406791"/>
                  </a:lnTo>
                  <a:lnTo>
                    <a:pt x="1123123" y="1398193"/>
                  </a:lnTo>
                  <a:lnTo>
                    <a:pt x="1064122" y="1388678"/>
                  </a:lnTo>
                  <a:lnTo>
                    <a:pt x="1006195" y="1378267"/>
                  </a:lnTo>
                  <a:lnTo>
                    <a:pt x="949389" y="1366979"/>
                  </a:lnTo>
                  <a:lnTo>
                    <a:pt x="893751" y="1354834"/>
                  </a:lnTo>
                  <a:lnTo>
                    <a:pt x="839328" y="1341853"/>
                  </a:lnTo>
                  <a:lnTo>
                    <a:pt x="786168" y="1328056"/>
                  </a:lnTo>
                  <a:lnTo>
                    <a:pt x="734316" y="1313462"/>
                  </a:lnTo>
                  <a:lnTo>
                    <a:pt x="683821" y="1298092"/>
                  </a:lnTo>
                  <a:lnTo>
                    <a:pt x="634730" y="1281966"/>
                  </a:lnTo>
                  <a:lnTo>
                    <a:pt x="587089" y="1265103"/>
                  </a:lnTo>
                  <a:lnTo>
                    <a:pt x="540946" y="1247524"/>
                  </a:lnTo>
                  <a:lnTo>
                    <a:pt x="496347" y="1229248"/>
                  </a:lnTo>
                  <a:lnTo>
                    <a:pt x="453341" y="1210297"/>
                  </a:lnTo>
                  <a:lnTo>
                    <a:pt x="411973" y="1190689"/>
                  </a:lnTo>
                  <a:lnTo>
                    <a:pt x="372291" y="1170445"/>
                  </a:lnTo>
                  <a:lnTo>
                    <a:pt x="334342" y="1149585"/>
                  </a:lnTo>
                  <a:lnTo>
                    <a:pt x="298174" y="1128128"/>
                  </a:lnTo>
                  <a:lnTo>
                    <a:pt x="263832" y="1106096"/>
                  </a:lnTo>
                  <a:lnTo>
                    <a:pt x="231365" y="1083507"/>
                  </a:lnTo>
                  <a:lnTo>
                    <a:pt x="200820" y="1060382"/>
                  </a:lnTo>
                  <a:lnTo>
                    <a:pt x="145681" y="1012605"/>
                  </a:lnTo>
                  <a:lnTo>
                    <a:pt x="98793" y="962923"/>
                  </a:lnTo>
                  <a:lnTo>
                    <a:pt x="60533" y="911498"/>
                  </a:lnTo>
                  <a:lnTo>
                    <a:pt x="31276" y="858489"/>
                  </a:lnTo>
                  <a:lnTo>
                    <a:pt x="11400" y="804057"/>
                  </a:lnTo>
                  <a:lnTo>
                    <a:pt x="1282" y="748361"/>
                  </a:lnTo>
                  <a:lnTo>
                    <a:pt x="0" y="720089"/>
                  </a:lnTo>
                  <a:close/>
                </a:path>
              </a:pathLst>
            </a:custGeom>
            <a:grpFill/>
            <a:ln w="28575">
              <a:solidFill>
                <a:srgbClr val="000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868131" y="3676046"/>
            <a:ext cx="28194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Математическая грамотность</a:t>
            </a:r>
            <a:endParaRPr sz="2800" b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819741" y="1324115"/>
            <a:ext cx="2872106" cy="1411605"/>
            <a:chOff x="4919471" y="1973579"/>
            <a:chExt cx="2353310" cy="733425"/>
          </a:xfrm>
        </p:grpSpPr>
        <p:sp>
          <p:nvSpPr>
            <p:cNvPr id="8" name="object 8"/>
            <p:cNvSpPr/>
            <p:nvPr/>
          </p:nvSpPr>
          <p:spPr>
            <a:xfrm>
              <a:off x="4925567" y="1979675"/>
              <a:ext cx="2341245" cy="721360"/>
            </a:xfrm>
            <a:custGeom>
              <a:avLst/>
              <a:gdLst/>
              <a:ahLst/>
              <a:cxnLst/>
              <a:rect l="l" t="t" r="r" b="b"/>
              <a:pathLst>
                <a:path w="2341245" h="721360">
                  <a:moveTo>
                    <a:pt x="2220722" y="0"/>
                  </a:moveTo>
                  <a:lnTo>
                    <a:pt x="120142" y="0"/>
                  </a:lnTo>
                  <a:lnTo>
                    <a:pt x="73402" y="9449"/>
                  </a:lnTo>
                  <a:lnTo>
                    <a:pt x="35210" y="35210"/>
                  </a:lnTo>
                  <a:lnTo>
                    <a:pt x="9449" y="73402"/>
                  </a:lnTo>
                  <a:lnTo>
                    <a:pt x="0" y="120141"/>
                  </a:lnTo>
                  <a:lnTo>
                    <a:pt x="0" y="600710"/>
                  </a:lnTo>
                  <a:lnTo>
                    <a:pt x="9449" y="647449"/>
                  </a:lnTo>
                  <a:lnTo>
                    <a:pt x="35210" y="685641"/>
                  </a:lnTo>
                  <a:lnTo>
                    <a:pt x="73402" y="711402"/>
                  </a:lnTo>
                  <a:lnTo>
                    <a:pt x="120142" y="720851"/>
                  </a:lnTo>
                  <a:lnTo>
                    <a:pt x="2220722" y="720851"/>
                  </a:lnTo>
                  <a:lnTo>
                    <a:pt x="2267461" y="711402"/>
                  </a:lnTo>
                  <a:lnTo>
                    <a:pt x="2305653" y="685641"/>
                  </a:lnTo>
                  <a:lnTo>
                    <a:pt x="2331414" y="647449"/>
                  </a:lnTo>
                  <a:lnTo>
                    <a:pt x="2340864" y="600710"/>
                  </a:lnTo>
                  <a:lnTo>
                    <a:pt x="2340864" y="120141"/>
                  </a:lnTo>
                  <a:lnTo>
                    <a:pt x="2331414" y="73402"/>
                  </a:lnTo>
                  <a:lnTo>
                    <a:pt x="2305653" y="35210"/>
                  </a:lnTo>
                  <a:lnTo>
                    <a:pt x="2267461" y="9449"/>
                  </a:lnTo>
                  <a:lnTo>
                    <a:pt x="222072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925567" y="1979675"/>
              <a:ext cx="2341245" cy="721360"/>
            </a:xfrm>
            <a:custGeom>
              <a:avLst/>
              <a:gdLst/>
              <a:ahLst/>
              <a:cxnLst/>
              <a:rect l="l" t="t" r="r" b="b"/>
              <a:pathLst>
                <a:path w="2341245" h="721360">
                  <a:moveTo>
                    <a:pt x="2340864" y="120141"/>
                  </a:moveTo>
                  <a:lnTo>
                    <a:pt x="2331414" y="73402"/>
                  </a:lnTo>
                  <a:lnTo>
                    <a:pt x="2305653" y="35210"/>
                  </a:lnTo>
                  <a:lnTo>
                    <a:pt x="2267461" y="9449"/>
                  </a:lnTo>
                  <a:lnTo>
                    <a:pt x="2220722" y="0"/>
                  </a:lnTo>
                  <a:lnTo>
                    <a:pt x="120142" y="0"/>
                  </a:lnTo>
                  <a:lnTo>
                    <a:pt x="73402" y="9449"/>
                  </a:lnTo>
                  <a:lnTo>
                    <a:pt x="35210" y="35210"/>
                  </a:lnTo>
                  <a:lnTo>
                    <a:pt x="9449" y="73402"/>
                  </a:lnTo>
                  <a:lnTo>
                    <a:pt x="0" y="120141"/>
                  </a:lnTo>
                  <a:lnTo>
                    <a:pt x="0" y="600710"/>
                  </a:lnTo>
                  <a:lnTo>
                    <a:pt x="9449" y="647449"/>
                  </a:lnTo>
                  <a:lnTo>
                    <a:pt x="35210" y="685641"/>
                  </a:lnTo>
                  <a:lnTo>
                    <a:pt x="73402" y="711402"/>
                  </a:lnTo>
                  <a:lnTo>
                    <a:pt x="120142" y="720851"/>
                  </a:lnTo>
                  <a:lnTo>
                    <a:pt x="2220722" y="720851"/>
                  </a:lnTo>
                  <a:lnTo>
                    <a:pt x="2267461" y="711402"/>
                  </a:lnTo>
                  <a:lnTo>
                    <a:pt x="2305653" y="685641"/>
                  </a:lnTo>
                  <a:lnTo>
                    <a:pt x="2331414" y="647449"/>
                  </a:lnTo>
                  <a:lnTo>
                    <a:pt x="2340864" y="600710"/>
                  </a:lnTo>
                  <a:lnTo>
                    <a:pt x="2340864" y="120141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134559" y="1839484"/>
            <a:ext cx="228654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Земля</a:t>
            </a:r>
            <a:r>
              <a:rPr lang="en-US" sz="24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2400" b="1" spc="-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планета</a:t>
            </a:r>
            <a:endParaRPr sz="2400" b="1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92967" y="1893746"/>
            <a:ext cx="2926081" cy="1431933"/>
          </a:xfrm>
          <a:custGeom>
            <a:avLst/>
            <a:gdLst/>
            <a:ahLst/>
            <a:cxnLst/>
            <a:rect l="l" t="t" r="r" b="b"/>
            <a:pathLst>
              <a:path w="2339340" h="719454">
                <a:moveTo>
                  <a:pt x="2219452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7" y="719327"/>
                </a:lnTo>
                <a:lnTo>
                  <a:pt x="2219452" y="719327"/>
                </a:lnTo>
                <a:lnTo>
                  <a:pt x="2266098" y="709900"/>
                </a:lnTo>
                <a:lnTo>
                  <a:pt x="2304208" y="684196"/>
                </a:lnTo>
                <a:lnTo>
                  <a:pt x="2329912" y="646086"/>
                </a:lnTo>
                <a:lnTo>
                  <a:pt x="2339339" y="599439"/>
                </a:lnTo>
                <a:lnTo>
                  <a:pt x="2339339" y="119887"/>
                </a:lnTo>
                <a:lnTo>
                  <a:pt x="2329912" y="73241"/>
                </a:lnTo>
                <a:lnTo>
                  <a:pt x="2304208" y="35131"/>
                </a:lnTo>
                <a:lnTo>
                  <a:pt x="2266098" y="9427"/>
                </a:lnTo>
                <a:lnTo>
                  <a:pt x="2219452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386612" y="2418635"/>
            <a:ext cx="213879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5260" marR="5080" indent="-163195" algn="ctr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Природа </a:t>
            </a: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Земли</a:t>
            </a:r>
            <a:endParaRPr sz="2400" b="1" dirty="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8837836" y="3657044"/>
            <a:ext cx="2921508" cy="1293570"/>
            <a:chOff x="8813292" y="4047744"/>
            <a:chExt cx="2353310" cy="731520"/>
          </a:xfrm>
        </p:grpSpPr>
        <p:sp>
          <p:nvSpPr>
            <p:cNvPr id="16" name="object 16"/>
            <p:cNvSpPr/>
            <p:nvPr/>
          </p:nvSpPr>
          <p:spPr>
            <a:xfrm>
              <a:off x="8819388" y="4053840"/>
              <a:ext cx="2341245" cy="719455"/>
            </a:xfrm>
            <a:custGeom>
              <a:avLst/>
              <a:gdLst/>
              <a:ahLst/>
              <a:cxnLst/>
              <a:rect l="l" t="t" r="r" b="b"/>
              <a:pathLst>
                <a:path w="2341245" h="719454">
                  <a:moveTo>
                    <a:pt x="2220976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7" y="719328"/>
                  </a:lnTo>
                  <a:lnTo>
                    <a:pt x="2220976" y="719328"/>
                  </a:lnTo>
                  <a:lnTo>
                    <a:pt x="2267622" y="709900"/>
                  </a:lnTo>
                  <a:lnTo>
                    <a:pt x="2305732" y="684196"/>
                  </a:lnTo>
                  <a:lnTo>
                    <a:pt x="2331436" y="646086"/>
                  </a:lnTo>
                  <a:lnTo>
                    <a:pt x="2340863" y="599440"/>
                  </a:lnTo>
                  <a:lnTo>
                    <a:pt x="2340863" y="119887"/>
                  </a:lnTo>
                  <a:lnTo>
                    <a:pt x="2331436" y="73241"/>
                  </a:lnTo>
                  <a:lnTo>
                    <a:pt x="2305732" y="35131"/>
                  </a:lnTo>
                  <a:lnTo>
                    <a:pt x="2267622" y="9427"/>
                  </a:lnTo>
                  <a:lnTo>
                    <a:pt x="222097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819388" y="4053840"/>
              <a:ext cx="2341245" cy="719455"/>
            </a:xfrm>
            <a:custGeom>
              <a:avLst/>
              <a:gdLst/>
              <a:ahLst/>
              <a:cxnLst/>
              <a:rect l="l" t="t" r="r" b="b"/>
              <a:pathLst>
                <a:path w="2341245" h="719454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220976" y="0"/>
                  </a:lnTo>
                  <a:lnTo>
                    <a:pt x="2267622" y="9427"/>
                  </a:lnTo>
                  <a:lnTo>
                    <a:pt x="2305732" y="35131"/>
                  </a:lnTo>
                  <a:lnTo>
                    <a:pt x="2331436" y="73241"/>
                  </a:lnTo>
                  <a:lnTo>
                    <a:pt x="2340863" y="119887"/>
                  </a:lnTo>
                  <a:lnTo>
                    <a:pt x="2340863" y="599440"/>
                  </a:lnTo>
                  <a:lnTo>
                    <a:pt x="2331436" y="646086"/>
                  </a:lnTo>
                  <a:lnTo>
                    <a:pt x="2305732" y="684196"/>
                  </a:lnTo>
                  <a:lnTo>
                    <a:pt x="2267622" y="709900"/>
                  </a:lnTo>
                  <a:lnTo>
                    <a:pt x="2220976" y="719328"/>
                  </a:lnTo>
                  <a:lnTo>
                    <a:pt x="119887" y="719328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40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9456008" y="4107700"/>
            <a:ext cx="1685163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Климат</a:t>
            </a:r>
            <a:endParaRPr sz="2400" b="1" dirty="0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740159" y="5334000"/>
            <a:ext cx="2963569" cy="1400373"/>
            <a:chOff x="6614159" y="5297423"/>
            <a:chExt cx="2353310" cy="733425"/>
          </a:xfrm>
        </p:grpSpPr>
        <p:sp>
          <p:nvSpPr>
            <p:cNvPr id="20" name="object 20"/>
            <p:cNvSpPr/>
            <p:nvPr/>
          </p:nvSpPr>
          <p:spPr>
            <a:xfrm>
              <a:off x="6620255" y="5303519"/>
              <a:ext cx="2341245" cy="721360"/>
            </a:xfrm>
            <a:custGeom>
              <a:avLst/>
              <a:gdLst/>
              <a:ahLst/>
              <a:cxnLst/>
              <a:rect l="l" t="t" r="r" b="b"/>
              <a:pathLst>
                <a:path w="2341245" h="721360">
                  <a:moveTo>
                    <a:pt x="2220722" y="0"/>
                  </a:moveTo>
                  <a:lnTo>
                    <a:pt x="120142" y="0"/>
                  </a:lnTo>
                  <a:lnTo>
                    <a:pt x="73402" y="9449"/>
                  </a:lnTo>
                  <a:lnTo>
                    <a:pt x="35210" y="35210"/>
                  </a:lnTo>
                  <a:lnTo>
                    <a:pt x="9449" y="73402"/>
                  </a:lnTo>
                  <a:lnTo>
                    <a:pt x="0" y="120141"/>
                  </a:lnTo>
                  <a:lnTo>
                    <a:pt x="0" y="600709"/>
                  </a:lnTo>
                  <a:lnTo>
                    <a:pt x="9449" y="647476"/>
                  </a:lnTo>
                  <a:lnTo>
                    <a:pt x="35210" y="685665"/>
                  </a:lnTo>
                  <a:lnTo>
                    <a:pt x="73402" y="711411"/>
                  </a:lnTo>
                  <a:lnTo>
                    <a:pt x="120142" y="720851"/>
                  </a:lnTo>
                  <a:lnTo>
                    <a:pt x="2220722" y="720851"/>
                  </a:lnTo>
                  <a:lnTo>
                    <a:pt x="2267461" y="711411"/>
                  </a:lnTo>
                  <a:lnTo>
                    <a:pt x="2305653" y="685665"/>
                  </a:lnTo>
                  <a:lnTo>
                    <a:pt x="2331414" y="647476"/>
                  </a:lnTo>
                  <a:lnTo>
                    <a:pt x="2340864" y="600709"/>
                  </a:lnTo>
                  <a:lnTo>
                    <a:pt x="2340864" y="120141"/>
                  </a:lnTo>
                  <a:lnTo>
                    <a:pt x="2331414" y="73402"/>
                  </a:lnTo>
                  <a:lnTo>
                    <a:pt x="2305653" y="35210"/>
                  </a:lnTo>
                  <a:lnTo>
                    <a:pt x="2267461" y="9449"/>
                  </a:lnTo>
                  <a:lnTo>
                    <a:pt x="222072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620255" y="5303519"/>
              <a:ext cx="2341245" cy="721360"/>
            </a:xfrm>
            <a:custGeom>
              <a:avLst/>
              <a:gdLst/>
              <a:ahLst/>
              <a:cxnLst/>
              <a:rect l="l" t="t" r="r" b="b"/>
              <a:pathLst>
                <a:path w="2341245" h="721360">
                  <a:moveTo>
                    <a:pt x="0" y="120141"/>
                  </a:moveTo>
                  <a:lnTo>
                    <a:pt x="9449" y="73402"/>
                  </a:lnTo>
                  <a:lnTo>
                    <a:pt x="35210" y="35210"/>
                  </a:lnTo>
                  <a:lnTo>
                    <a:pt x="73402" y="9449"/>
                  </a:lnTo>
                  <a:lnTo>
                    <a:pt x="120142" y="0"/>
                  </a:lnTo>
                  <a:lnTo>
                    <a:pt x="2220722" y="0"/>
                  </a:lnTo>
                  <a:lnTo>
                    <a:pt x="2267461" y="9449"/>
                  </a:lnTo>
                  <a:lnTo>
                    <a:pt x="2305653" y="35210"/>
                  </a:lnTo>
                  <a:lnTo>
                    <a:pt x="2331414" y="73402"/>
                  </a:lnTo>
                  <a:lnTo>
                    <a:pt x="2340864" y="120141"/>
                  </a:lnTo>
                  <a:lnTo>
                    <a:pt x="2340864" y="600709"/>
                  </a:lnTo>
                  <a:lnTo>
                    <a:pt x="2331414" y="647476"/>
                  </a:lnTo>
                  <a:lnTo>
                    <a:pt x="2305653" y="685665"/>
                  </a:lnTo>
                  <a:lnTo>
                    <a:pt x="2267461" y="711411"/>
                  </a:lnTo>
                  <a:lnTo>
                    <a:pt x="2220722" y="720851"/>
                  </a:lnTo>
                  <a:lnTo>
                    <a:pt x="120142" y="720851"/>
                  </a:lnTo>
                  <a:lnTo>
                    <a:pt x="73402" y="711411"/>
                  </a:lnTo>
                  <a:lnTo>
                    <a:pt x="35210" y="685665"/>
                  </a:lnTo>
                  <a:lnTo>
                    <a:pt x="9449" y="647476"/>
                  </a:lnTo>
                  <a:lnTo>
                    <a:pt x="0" y="600709"/>
                  </a:lnTo>
                  <a:lnTo>
                    <a:pt x="0" y="120141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7167570" y="5786389"/>
            <a:ext cx="211606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Поясное</a:t>
            </a:r>
            <a:r>
              <a:rPr sz="24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время</a:t>
            </a:r>
            <a:endParaRPr sz="2400" b="1" dirty="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035700" y="5345639"/>
            <a:ext cx="2854741" cy="1376488"/>
            <a:chOff x="3515867" y="5297423"/>
            <a:chExt cx="2353310" cy="733425"/>
          </a:xfrm>
        </p:grpSpPr>
        <p:sp>
          <p:nvSpPr>
            <p:cNvPr id="24" name="object 24"/>
            <p:cNvSpPr/>
            <p:nvPr/>
          </p:nvSpPr>
          <p:spPr>
            <a:xfrm>
              <a:off x="3521963" y="5303519"/>
              <a:ext cx="2341245" cy="721360"/>
            </a:xfrm>
            <a:custGeom>
              <a:avLst/>
              <a:gdLst/>
              <a:ahLst/>
              <a:cxnLst/>
              <a:rect l="l" t="t" r="r" b="b"/>
              <a:pathLst>
                <a:path w="2341245" h="721360">
                  <a:moveTo>
                    <a:pt x="2220722" y="0"/>
                  </a:moveTo>
                  <a:lnTo>
                    <a:pt x="120141" y="0"/>
                  </a:lnTo>
                  <a:lnTo>
                    <a:pt x="73402" y="9449"/>
                  </a:lnTo>
                  <a:lnTo>
                    <a:pt x="35210" y="35210"/>
                  </a:lnTo>
                  <a:lnTo>
                    <a:pt x="9449" y="73402"/>
                  </a:lnTo>
                  <a:lnTo>
                    <a:pt x="0" y="120141"/>
                  </a:lnTo>
                  <a:lnTo>
                    <a:pt x="0" y="600709"/>
                  </a:lnTo>
                  <a:lnTo>
                    <a:pt x="9449" y="647476"/>
                  </a:lnTo>
                  <a:lnTo>
                    <a:pt x="35210" y="685665"/>
                  </a:lnTo>
                  <a:lnTo>
                    <a:pt x="73402" y="711411"/>
                  </a:lnTo>
                  <a:lnTo>
                    <a:pt x="120141" y="720851"/>
                  </a:lnTo>
                  <a:lnTo>
                    <a:pt x="2220722" y="720851"/>
                  </a:lnTo>
                  <a:lnTo>
                    <a:pt x="2267461" y="711411"/>
                  </a:lnTo>
                  <a:lnTo>
                    <a:pt x="2305653" y="685665"/>
                  </a:lnTo>
                  <a:lnTo>
                    <a:pt x="2331414" y="647476"/>
                  </a:lnTo>
                  <a:lnTo>
                    <a:pt x="2340864" y="600709"/>
                  </a:lnTo>
                  <a:lnTo>
                    <a:pt x="2340864" y="120141"/>
                  </a:lnTo>
                  <a:lnTo>
                    <a:pt x="2331414" y="73402"/>
                  </a:lnTo>
                  <a:lnTo>
                    <a:pt x="2305653" y="35210"/>
                  </a:lnTo>
                  <a:lnTo>
                    <a:pt x="2267461" y="9449"/>
                  </a:lnTo>
                  <a:lnTo>
                    <a:pt x="222072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521963" y="5303519"/>
              <a:ext cx="2341245" cy="721360"/>
            </a:xfrm>
            <a:custGeom>
              <a:avLst/>
              <a:gdLst/>
              <a:ahLst/>
              <a:cxnLst/>
              <a:rect l="l" t="t" r="r" b="b"/>
              <a:pathLst>
                <a:path w="2341245" h="721360">
                  <a:moveTo>
                    <a:pt x="0" y="120141"/>
                  </a:moveTo>
                  <a:lnTo>
                    <a:pt x="9449" y="73402"/>
                  </a:lnTo>
                  <a:lnTo>
                    <a:pt x="35210" y="35210"/>
                  </a:lnTo>
                  <a:lnTo>
                    <a:pt x="73402" y="9449"/>
                  </a:lnTo>
                  <a:lnTo>
                    <a:pt x="120141" y="0"/>
                  </a:lnTo>
                  <a:lnTo>
                    <a:pt x="2220722" y="0"/>
                  </a:lnTo>
                  <a:lnTo>
                    <a:pt x="2267461" y="9449"/>
                  </a:lnTo>
                  <a:lnTo>
                    <a:pt x="2305653" y="35210"/>
                  </a:lnTo>
                  <a:lnTo>
                    <a:pt x="2331414" y="73402"/>
                  </a:lnTo>
                  <a:lnTo>
                    <a:pt x="2340864" y="120141"/>
                  </a:lnTo>
                  <a:lnTo>
                    <a:pt x="2340864" y="600709"/>
                  </a:lnTo>
                  <a:lnTo>
                    <a:pt x="2331414" y="647476"/>
                  </a:lnTo>
                  <a:lnTo>
                    <a:pt x="2305653" y="685665"/>
                  </a:lnTo>
                  <a:lnTo>
                    <a:pt x="2267461" y="711411"/>
                  </a:lnTo>
                  <a:lnTo>
                    <a:pt x="2220722" y="720851"/>
                  </a:lnTo>
                  <a:lnTo>
                    <a:pt x="120141" y="720851"/>
                  </a:lnTo>
                  <a:lnTo>
                    <a:pt x="73402" y="711411"/>
                  </a:lnTo>
                  <a:lnTo>
                    <a:pt x="35210" y="685665"/>
                  </a:lnTo>
                  <a:lnTo>
                    <a:pt x="9449" y="647476"/>
                  </a:lnTo>
                  <a:lnTo>
                    <a:pt x="0" y="600709"/>
                  </a:lnTo>
                  <a:lnTo>
                    <a:pt x="0" y="120141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3167042" y="5606225"/>
            <a:ext cx="257176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Население</a:t>
            </a:r>
            <a:endParaRPr sz="2400" b="1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Земли</a:t>
            </a:r>
            <a:endParaRPr sz="2400" b="1" dirty="0">
              <a:latin typeface="Times New Roman"/>
              <a:cs typeface="Times New Roman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533400" y="3646197"/>
            <a:ext cx="2845562" cy="1315263"/>
            <a:chOff x="1025652" y="4047744"/>
            <a:chExt cx="2353310" cy="731520"/>
          </a:xfrm>
        </p:grpSpPr>
        <p:sp>
          <p:nvSpPr>
            <p:cNvPr id="28" name="object 28"/>
            <p:cNvSpPr/>
            <p:nvPr/>
          </p:nvSpPr>
          <p:spPr>
            <a:xfrm>
              <a:off x="1031748" y="4053840"/>
              <a:ext cx="2341245" cy="719455"/>
            </a:xfrm>
            <a:custGeom>
              <a:avLst/>
              <a:gdLst/>
              <a:ahLst/>
              <a:cxnLst/>
              <a:rect l="l" t="t" r="r" b="b"/>
              <a:pathLst>
                <a:path w="2341245" h="719454">
                  <a:moveTo>
                    <a:pt x="2220976" y="0"/>
                  </a:moveTo>
                  <a:lnTo>
                    <a:pt x="119888" y="0"/>
                  </a:lnTo>
                  <a:lnTo>
                    <a:pt x="73225" y="9427"/>
                  </a:lnTo>
                  <a:lnTo>
                    <a:pt x="35117" y="35131"/>
                  </a:lnTo>
                  <a:lnTo>
                    <a:pt x="9422" y="73241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2" y="646086"/>
                  </a:lnTo>
                  <a:lnTo>
                    <a:pt x="35117" y="684196"/>
                  </a:lnTo>
                  <a:lnTo>
                    <a:pt x="73225" y="709900"/>
                  </a:lnTo>
                  <a:lnTo>
                    <a:pt x="119888" y="719328"/>
                  </a:lnTo>
                  <a:lnTo>
                    <a:pt x="2220976" y="719328"/>
                  </a:lnTo>
                  <a:lnTo>
                    <a:pt x="2267622" y="709900"/>
                  </a:lnTo>
                  <a:lnTo>
                    <a:pt x="2305732" y="684196"/>
                  </a:lnTo>
                  <a:lnTo>
                    <a:pt x="2331436" y="646086"/>
                  </a:lnTo>
                  <a:lnTo>
                    <a:pt x="2340864" y="599440"/>
                  </a:lnTo>
                  <a:lnTo>
                    <a:pt x="2340864" y="119887"/>
                  </a:lnTo>
                  <a:lnTo>
                    <a:pt x="2331436" y="73241"/>
                  </a:lnTo>
                  <a:lnTo>
                    <a:pt x="2305732" y="35131"/>
                  </a:lnTo>
                  <a:lnTo>
                    <a:pt x="2267622" y="9427"/>
                  </a:lnTo>
                  <a:lnTo>
                    <a:pt x="222097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31748" y="4053840"/>
              <a:ext cx="2341245" cy="719455"/>
            </a:xfrm>
            <a:custGeom>
              <a:avLst/>
              <a:gdLst/>
              <a:ahLst/>
              <a:cxnLst/>
              <a:rect l="l" t="t" r="r" b="b"/>
              <a:pathLst>
                <a:path w="2341245" h="719454">
                  <a:moveTo>
                    <a:pt x="0" y="119887"/>
                  </a:moveTo>
                  <a:lnTo>
                    <a:pt x="9422" y="73241"/>
                  </a:lnTo>
                  <a:lnTo>
                    <a:pt x="35117" y="35131"/>
                  </a:lnTo>
                  <a:lnTo>
                    <a:pt x="73225" y="9427"/>
                  </a:lnTo>
                  <a:lnTo>
                    <a:pt x="119888" y="0"/>
                  </a:lnTo>
                  <a:lnTo>
                    <a:pt x="2220976" y="0"/>
                  </a:lnTo>
                  <a:lnTo>
                    <a:pt x="2267622" y="9427"/>
                  </a:lnTo>
                  <a:lnTo>
                    <a:pt x="2305732" y="35131"/>
                  </a:lnTo>
                  <a:lnTo>
                    <a:pt x="2331436" y="73241"/>
                  </a:lnTo>
                  <a:lnTo>
                    <a:pt x="2340864" y="119887"/>
                  </a:lnTo>
                  <a:lnTo>
                    <a:pt x="2340864" y="599440"/>
                  </a:lnTo>
                  <a:lnTo>
                    <a:pt x="2331436" y="646086"/>
                  </a:lnTo>
                  <a:lnTo>
                    <a:pt x="2305732" y="684196"/>
                  </a:lnTo>
                  <a:lnTo>
                    <a:pt x="2267622" y="709900"/>
                  </a:lnTo>
                  <a:lnTo>
                    <a:pt x="2220976" y="719328"/>
                  </a:lnTo>
                  <a:lnTo>
                    <a:pt x="119888" y="719328"/>
                  </a:lnTo>
                  <a:lnTo>
                    <a:pt x="73225" y="709900"/>
                  </a:lnTo>
                  <a:lnTo>
                    <a:pt x="35117" y="684196"/>
                  </a:lnTo>
                  <a:lnTo>
                    <a:pt x="9422" y="646086"/>
                  </a:lnTo>
                  <a:lnTo>
                    <a:pt x="0" y="599440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763776" y="3924848"/>
            <a:ext cx="220980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Хозяйство</a:t>
            </a:r>
            <a:endParaRPr sz="2400" b="1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России</a:t>
            </a:r>
            <a:r>
              <a:rPr sz="2400" b="1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2400" b="1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мира</a:t>
            </a:r>
            <a:endParaRPr sz="2400" b="1" dirty="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927838" y="1881740"/>
            <a:ext cx="2676651" cy="1455946"/>
            <a:chOff x="2001011" y="2606039"/>
            <a:chExt cx="2352040" cy="731520"/>
          </a:xfrm>
        </p:grpSpPr>
        <p:sp>
          <p:nvSpPr>
            <p:cNvPr id="32" name="object 32"/>
            <p:cNvSpPr/>
            <p:nvPr/>
          </p:nvSpPr>
          <p:spPr>
            <a:xfrm>
              <a:off x="2007107" y="2612135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2219452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39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7" y="719327"/>
                  </a:lnTo>
                  <a:lnTo>
                    <a:pt x="2219452" y="719327"/>
                  </a:lnTo>
                  <a:lnTo>
                    <a:pt x="2266098" y="709900"/>
                  </a:lnTo>
                  <a:lnTo>
                    <a:pt x="2304208" y="684196"/>
                  </a:lnTo>
                  <a:lnTo>
                    <a:pt x="2329912" y="646086"/>
                  </a:lnTo>
                  <a:lnTo>
                    <a:pt x="2339340" y="599439"/>
                  </a:lnTo>
                  <a:lnTo>
                    <a:pt x="2339340" y="119887"/>
                  </a:lnTo>
                  <a:lnTo>
                    <a:pt x="2329912" y="73241"/>
                  </a:lnTo>
                  <a:lnTo>
                    <a:pt x="2304208" y="35131"/>
                  </a:lnTo>
                  <a:lnTo>
                    <a:pt x="2266098" y="9427"/>
                  </a:lnTo>
                  <a:lnTo>
                    <a:pt x="221945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007107" y="2612135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219452" y="0"/>
                  </a:lnTo>
                  <a:lnTo>
                    <a:pt x="2266098" y="9427"/>
                  </a:lnTo>
                  <a:lnTo>
                    <a:pt x="2304208" y="35131"/>
                  </a:lnTo>
                  <a:lnTo>
                    <a:pt x="2329912" y="73241"/>
                  </a:lnTo>
                  <a:lnTo>
                    <a:pt x="2339340" y="119887"/>
                  </a:lnTo>
                  <a:lnTo>
                    <a:pt x="2339340" y="599439"/>
                  </a:lnTo>
                  <a:lnTo>
                    <a:pt x="2329912" y="646086"/>
                  </a:lnTo>
                  <a:lnTo>
                    <a:pt x="2304208" y="684196"/>
                  </a:lnTo>
                  <a:lnTo>
                    <a:pt x="2266098" y="709900"/>
                  </a:lnTo>
                  <a:lnTo>
                    <a:pt x="2219452" y="719327"/>
                  </a:lnTo>
                  <a:lnTo>
                    <a:pt x="119887" y="719327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39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2238348" y="2428868"/>
            <a:ext cx="1996441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sz="2400" b="1" spc="-4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spc="-4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карта</a:t>
            </a:r>
            <a:endParaRPr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Номер слайда 3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6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0"/>
            <a:ext cx="1523968" cy="1714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05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3146" y="126897"/>
            <a:ext cx="11561654" cy="1292662"/>
          </a:xfrm>
        </p:spPr>
        <p:txBody>
          <a:bodyPr/>
          <a:lstStyle/>
          <a:p>
            <a:pPr algn="ctr"/>
            <a:r>
              <a:rPr lang="ru-RU" sz="2800" b="1" spc="50" dirty="0">
                <a:ln w="0"/>
                <a:solidFill>
                  <a:srgbClr val="002060"/>
                </a:solidFill>
              </a:rPr>
              <a:t>Предметное содержание глобальных </a:t>
            </a:r>
            <a:r>
              <a:rPr lang="ru-RU" sz="2800" b="1" spc="50" dirty="0" smtClean="0">
                <a:ln w="0"/>
                <a:solidFill>
                  <a:srgbClr val="002060"/>
                </a:solidFill>
              </a:rPr>
              <a:t>компетенций </a:t>
            </a:r>
            <a:br>
              <a:rPr lang="ru-RU" sz="2800" b="1" spc="50" dirty="0" smtClean="0">
                <a:ln w="0"/>
                <a:solidFill>
                  <a:srgbClr val="002060"/>
                </a:solidFill>
              </a:rPr>
            </a:br>
            <a:r>
              <a:rPr lang="ru-RU" sz="2800" b="1" spc="50" dirty="0" smtClean="0">
                <a:ln w="0"/>
                <a:solidFill>
                  <a:srgbClr val="002060"/>
                </a:solidFill>
              </a:rPr>
              <a:t>и функциональной грамотности </a:t>
            </a:r>
            <a:r>
              <a:rPr lang="ru-RU" sz="2800" b="1" spc="50" dirty="0">
                <a:ln w="0"/>
                <a:solidFill>
                  <a:srgbClr val="002060"/>
                </a:solidFill>
              </a:rPr>
              <a:t>курса географии </a:t>
            </a:r>
            <a:r>
              <a:rPr lang="ru-RU" sz="2800" b="1" spc="50" dirty="0" smtClean="0">
                <a:ln w="0"/>
                <a:solidFill>
                  <a:srgbClr val="002060"/>
                </a:solidFill>
              </a:rPr>
              <a:t/>
            </a:r>
            <a:br>
              <a:rPr lang="ru-RU" sz="2800" b="1" spc="50" dirty="0" smtClean="0">
                <a:ln w="0"/>
                <a:solidFill>
                  <a:srgbClr val="002060"/>
                </a:solidFill>
              </a:rPr>
            </a:br>
            <a:r>
              <a:rPr lang="ru-RU" sz="2800" b="1" spc="50" dirty="0" smtClean="0">
                <a:ln w="0"/>
                <a:solidFill>
                  <a:srgbClr val="002060"/>
                </a:solidFill>
              </a:rPr>
              <a:t>УМК </a:t>
            </a:r>
            <a:r>
              <a:rPr lang="ru-RU" sz="2800" b="1" spc="50" dirty="0">
                <a:ln w="0"/>
                <a:solidFill>
                  <a:srgbClr val="002060"/>
                </a:solidFill>
              </a:rPr>
              <a:t>«Полярная Звезда</a:t>
            </a:r>
            <a:r>
              <a:rPr lang="ru-RU" sz="2800" b="1" spc="50" dirty="0" smtClean="0">
                <a:ln w="0"/>
                <a:solidFill>
                  <a:srgbClr val="002060"/>
                </a:solidFill>
              </a:rPr>
              <a:t>»</a:t>
            </a:r>
            <a:endParaRPr lang="ru-RU" sz="2800" b="1" spc="50" dirty="0">
              <a:ln w="0"/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990874"/>
              </p:ext>
            </p:extLst>
          </p:nvPr>
        </p:nvGraphicFramePr>
        <p:xfrm>
          <a:off x="381000" y="1600201"/>
          <a:ext cx="11430000" cy="4536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5029200"/>
                <a:gridCol w="4876800"/>
              </a:tblGrid>
              <a:tr h="3809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Глобальная компетенция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Функциональная грамотность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</a:tr>
              <a:tr h="20678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6 классы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Человек и природа (аспекты: охрана природы, ответственное отношение к живой природе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Здоровье как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ценность.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Традиции и обычаи (аспекты: многообразие культур и идентификация с определенной культурой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Изучение профессии картографа через просмотр презентации о крупнейших русских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картографах,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творческой работы по составлению географической карты несуществующих  земель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Выполнение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практикума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«Организация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фенологических наблюдений в природе: планирование, участие в групповой работе,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</a:tr>
              <a:tr h="1590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7 - 9 классы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Основные причины возникновения глобальных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Человек и природа (аспект: экологический кризис и его причины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Здоровье (аспект: глобальные проблемы и основы здорового образа жизни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Традиции и обычаи (аспект: понимание необходимости межкультурного диалога).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климатограммами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атласами, контурными картами, изучение родного края и воздействия человеческой деятельности на окружающую среду своей местности, региона, страны в целом, о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динамике.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39390" marR="39390" marT="0" marB="0"/>
                </a:tc>
              </a:tr>
            </a:tbl>
          </a:graphicData>
        </a:graphic>
      </p:graphicFrame>
      <p:pic>
        <p:nvPicPr>
          <p:cNvPr id="5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0"/>
            <a:ext cx="1219200" cy="15312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205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3.02\photo_2023-02-12_11-57-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3" y="128589"/>
            <a:ext cx="10945216" cy="660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6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3.02\photo_2023-02-12_18-48-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8" y="109539"/>
            <a:ext cx="11905324" cy="663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57800" y="1524000"/>
            <a:ext cx="6096000" cy="42672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«Ни один наставник не должен</a:t>
            </a:r>
          </a:p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забывать, что его главнейшая</a:t>
            </a:r>
          </a:p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 состоит в приучении</a:t>
            </a:r>
          </a:p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к умственному</a:t>
            </a:r>
          </a:p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труду и что эта обязанность более</a:t>
            </a:r>
          </a:p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важна, нежели передача </a:t>
            </a:r>
          </a:p>
          <a:p>
            <a:pPr algn="ctr"/>
            <a:r>
              <a:rPr lang="ru-RU" sz="2800" b="1" dirty="0">
                <a:solidFill>
                  <a:srgbClr val="000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предмета»</a:t>
            </a:r>
          </a:p>
          <a:p>
            <a:pPr algn="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i="1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К.Д</a:t>
            </a:r>
            <a:r>
              <a:rPr lang="ru-RU" sz="2800" i="1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. Ушинский</a:t>
            </a:r>
            <a:r>
              <a:rPr lang="ru-RU" sz="2800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2" descr="C:\Users\user\Downloads\311949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54566"/>
            <a:ext cx="3810000" cy="520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29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3074" name="Picture 2" descr="C:\Users\Windows\Desktop\Омельченко Т.А 20.02\ФГ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771774"/>
            <a:ext cx="7010400" cy="394335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9009634" cy="67710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2054" y="394207"/>
            <a:ext cx="8564245" cy="96629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059180" marR="5080" indent="-1047115" algn="ctr">
              <a:lnSpc>
                <a:spcPts val="3460"/>
              </a:lnSpc>
              <a:spcBef>
                <a:spcPts val="535"/>
              </a:spcBef>
            </a:pPr>
            <a:r>
              <a:rPr sz="3200" b="1" spc="-10" dirty="0">
                <a:solidFill>
                  <a:srgbClr val="000050"/>
                </a:solidFill>
                <a:latin typeface="Times New Roman"/>
                <a:cs typeface="Times New Roman"/>
              </a:rPr>
              <a:t>Функциональная</a:t>
            </a:r>
            <a:r>
              <a:rPr sz="3200" b="1" spc="-85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0050"/>
                </a:solidFill>
                <a:latin typeface="Times New Roman"/>
                <a:cs typeface="Times New Roman"/>
              </a:rPr>
              <a:t>грамотность</a:t>
            </a:r>
            <a:r>
              <a:rPr sz="3200" b="1" spc="-125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0050"/>
                </a:solidFill>
                <a:latin typeface="Times New Roman"/>
                <a:cs typeface="Times New Roman"/>
              </a:rPr>
              <a:t>как</a:t>
            </a:r>
            <a:r>
              <a:rPr sz="3200" b="1" spc="-85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0050"/>
                </a:solidFill>
                <a:latin typeface="Times New Roman"/>
                <a:cs typeface="Times New Roman"/>
              </a:rPr>
              <a:t>фундамент </a:t>
            </a:r>
            <a:r>
              <a:rPr sz="3200" b="1" dirty="0">
                <a:solidFill>
                  <a:srgbClr val="000050"/>
                </a:solidFill>
                <a:latin typeface="Times New Roman"/>
                <a:cs typeface="Times New Roman"/>
              </a:rPr>
              <a:t>современной</a:t>
            </a:r>
            <a:r>
              <a:rPr sz="3200" b="1" spc="-140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0050"/>
                </a:solidFill>
                <a:latin typeface="Times New Roman"/>
                <a:cs typeface="Times New Roman"/>
              </a:rPr>
              <a:t>системы</a:t>
            </a:r>
            <a:r>
              <a:rPr sz="3200" b="1" spc="-120" dirty="0">
                <a:solidFill>
                  <a:srgbClr val="00005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0050"/>
                </a:solidFill>
                <a:latin typeface="Times New Roman"/>
                <a:cs typeface="Times New Roman"/>
              </a:rPr>
              <a:t>образования</a:t>
            </a:r>
            <a:endParaRPr sz="3200" dirty="0">
              <a:solidFill>
                <a:srgbClr val="000050"/>
              </a:solidFill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419600" y="3200400"/>
            <a:ext cx="3252470" cy="1450975"/>
            <a:chOff x="4358640" y="3334511"/>
            <a:chExt cx="3252470" cy="1450975"/>
          </a:xfrm>
          <a:solidFill>
            <a:schemeClr val="bg1"/>
          </a:solidFill>
        </p:grpSpPr>
        <p:sp>
          <p:nvSpPr>
            <p:cNvPr id="4" name="object 4"/>
            <p:cNvSpPr/>
            <p:nvPr/>
          </p:nvSpPr>
          <p:spPr>
            <a:xfrm>
              <a:off x="4364736" y="3340607"/>
              <a:ext cx="3240405" cy="1438910"/>
            </a:xfrm>
            <a:custGeom>
              <a:avLst/>
              <a:gdLst/>
              <a:ahLst/>
              <a:cxnLst/>
              <a:rect l="l" t="t" r="r" b="b"/>
              <a:pathLst>
                <a:path w="3240404" h="1438910">
                  <a:moveTo>
                    <a:pt x="1620012" y="0"/>
                  </a:moveTo>
                  <a:lnTo>
                    <a:pt x="1554855" y="571"/>
                  </a:lnTo>
                  <a:lnTo>
                    <a:pt x="1490352" y="2270"/>
                  </a:lnTo>
                  <a:lnTo>
                    <a:pt x="1426550" y="5076"/>
                  </a:lnTo>
                  <a:lnTo>
                    <a:pt x="1363498" y="8967"/>
                  </a:lnTo>
                  <a:lnTo>
                    <a:pt x="1301244" y="13921"/>
                  </a:lnTo>
                  <a:lnTo>
                    <a:pt x="1239837" y="19918"/>
                  </a:lnTo>
                  <a:lnTo>
                    <a:pt x="1179325" y="26935"/>
                  </a:lnTo>
                  <a:lnTo>
                    <a:pt x="1119756" y="34952"/>
                  </a:lnTo>
                  <a:lnTo>
                    <a:pt x="1061179" y="43946"/>
                  </a:lnTo>
                  <a:lnTo>
                    <a:pt x="1003643" y="53896"/>
                  </a:lnTo>
                  <a:lnTo>
                    <a:pt x="947195" y="64781"/>
                  </a:lnTo>
                  <a:lnTo>
                    <a:pt x="891884" y="76579"/>
                  </a:lnTo>
                  <a:lnTo>
                    <a:pt x="837758" y="89268"/>
                  </a:lnTo>
                  <a:lnTo>
                    <a:pt x="784867" y="102828"/>
                  </a:lnTo>
                  <a:lnTo>
                    <a:pt x="733257" y="117237"/>
                  </a:lnTo>
                  <a:lnTo>
                    <a:pt x="682979" y="132472"/>
                  </a:lnTo>
                  <a:lnTo>
                    <a:pt x="634079" y="148513"/>
                  </a:lnTo>
                  <a:lnTo>
                    <a:pt x="586606" y="165339"/>
                  </a:lnTo>
                  <a:lnTo>
                    <a:pt x="540609" y="182927"/>
                  </a:lnTo>
                  <a:lnTo>
                    <a:pt x="496137" y="201257"/>
                  </a:lnTo>
                  <a:lnTo>
                    <a:pt x="453237" y="220306"/>
                  </a:lnTo>
                  <a:lnTo>
                    <a:pt x="411958" y="240053"/>
                  </a:lnTo>
                  <a:lnTo>
                    <a:pt x="372348" y="260477"/>
                  </a:lnTo>
                  <a:lnTo>
                    <a:pt x="334456" y="281556"/>
                  </a:lnTo>
                  <a:lnTo>
                    <a:pt x="298331" y="303269"/>
                  </a:lnTo>
                  <a:lnTo>
                    <a:pt x="264019" y="325595"/>
                  </a:lnTo>
                  <a:lnTo>
                    <a:pt x="231571" y="348511"/>
                  </a:lnTo>
                  <a:lnTo>
                    <a:pt x="201034" y="371996"/>
                  </a:lnTo>
                  <a:lnTo>
                    <a:pt x="145887" y="420588"/>
                  </a:lnTo>
                  <a:lnTo>
                    <a:pt x="98966" y="471200"/>
                  </a:lnTo>
                  <a:lnTo>
                    <a:pt x="60659" y="523658"/>
                  </a:lnTo>
                  <a:lnTo>
                    <a:pt x="31351" y="577792"/>
                  </a:lnTo>
                  <a:lnTo>
                    <a:pt x="11431" y="633429"/>
                  </a:lnTo>
                  <a:lnTo>
                    <a:pt x="1286" y="690398"/>
                  </a:lnTo>
                  <a:lnTo>
                    <a:pt x="0" y="719327"/>
                  </a:lnTo>
                  <a:lnTo>
                    <a:pt x="1286" y="748257"/>
                  </a:lnTo>
                  <a:lnTo>
                    <a:pt x="11431" y="805226"/>
                  </a:lnTo>
                  <a:lnTo>
                    <a:pt x="31351" y="860863"/>
                  </a:lnTo>
                  <a:lnTo>
                    <a:pt x="60659" y="914997"/>
                  </a:lnTo>
                  <a:lnTo>
                    <a:pt x="98966" y="967455"/>
                  </a:lnTo>
                  <a:lnTo>
                    <a:pt x="145887" y="1018067"/>
                  </a:lnTo>
                  <a:lnTo>
                    <a:pt x="201034" y="1066659"/>
                  </a:lnTo>
                  <a:lnTo>
                    <a:pt x="231571" y="1090144"/>
                  </a:lnTo>
                  <a:lnTo>
                    <a:pt x="264019" y="1113060"/>
                  </a:lnTo>
                  <a:lnTo>
                    <a:pt x="298331" y="1135386"/>
                  </a:lnTo>
                  <a:lnTo>
                    <a:pt x="334456" y="1157099"/>
                  </a:lnTo>
                  <a:lnTo>
                    <a:pt x="372348" y="1178178"/>
                  </a:lnTo>
                  <a:lnTo>
                    <a:pt x="411958" y="1198602"/>
                  </a:lnTo>
                  <a:lnTo>
                    <a:pt x="453237" y="1218349"/>
                  </a:lnTo>
                  <a:lnTo>
                    <a:pt x="496137" y="1237398"/>
                  </a:lnTo>
                  <a:lnTo>
                    <a:pt x="540609" y="1255728"/>
                  </a:lnTo>
                  <a:lnTo>
                    <a:pt x="586606" y="1273316"/>
                  </a:lnTo>
                  <a:lnTo>
                    <a:pt x="634079" y="1290142"/>
                  </a:lnTo>
                  <a:lnTo>
                    <a:pt x="682979" y="1306183"/>
                  </a:lnTo>
                  <a:lnTo>
                    <a:pt x="733257" y="1321418"/>
                  </a:lnTo>
                  <a:lnTo>
                    <a:pt x="784867" y="1335827"/>
                  </a:lnTo>
                  <a:lnTo>
                    <a:pt x="837758" y="1349387"/>
                  </a:lnTo>
                  <a:lnTo>
                    <a:pt x="891884" y="1362076"/>
                  </a:lnTo>
                  <a:lnTo>
                    <a:pt x="947195" y="1373874"/>
                  </a:lnTo>
                  <a:lnTo>
                    <a:pt x="1003643" y="1384759"/>
                  </a:lnTo>
                  <a:lnTo>
                    <a:pt x="1061179" y="1394709"/>
                  </a:lnTo>
                  <a:lnTo>
                    <a:pt x="1119756" y="1403703"/>
                  </a:lnTo>
                  <a:lnTo>
                    <a:pt x="1179325" y="1411720"/>
                  </a:lnTo>
                  <a:lnTo>
                    <a:pt x="1239837" y="1418737"/>
                  </a:lnTo>
                  <a:lnTo>
                    <a:pt x="1301244" y="1424734"/>
                  </a:lnTo>
                  <a:lnTo>
                    <a:pt x="1363498" y="1429688"/>
                  </a:lnTo>
                  <a:lnTo>
                    <a:pt x="1426550" y="1433579"/>
                  </a:lnTo>
                  <a:lnTo>
                    <a:pt x="1490352" y="1436385"/>
                  </a:lnTo>
                  <a:lnTo>
                    <a:pt x="1554855" y="1438084"/>
                  </a:lnTo>
                  <a:lnTo>
                    <a:pt x="1620012" y="1438655"/>
                  </a:lnTo>
                  <a:lnTo>
                    <a:pt x="1685168" y="1438084"/>
                  </a:lnTo>
                  <a:lnTo>
                    <a:pt x="1749671" y="1436385"/>
                  </a:lnTo>
                  <a:lnTo>
                    <a:pt x="1813473" y="1433579"/>
                  </a:lnTo>
                  <a:lnTo>
                    <a:pt x="1876525" y="1429688"/>
                  </a:lnTo>
                  <a:lnTo>
                    <a:pt x="1938779" y="1424734"/>
                  </a:lnTo>
                  <a:lnTo>
                    <a:pt x="2000186" y="1418737"/>
                  </a:lnTo>
                  <a:lnTo>
                    <a:pt x="2060698" y="1411720"/>
                  </a:lnTo>
                  <a:lnTo>
                    <a:pt x="2120267" y="1403703"/>
                  </a:lnTo>
                  <a:lnTo>
                    <a:pt x="2178844" y="1394709"/>
                  </a:lnTo>
                  <a:lnTo>
                    <a:pt x="2236380" y="1384759"/>
                  </a:lnTo>
                  <a:lnTo>
                    <a:pt x="2292828" y="1373874"/>
                  </a:lnTo>
                  <a:lnTo>
                    <a:pt x="2348139" y="1362076"/>
                  </a:lnTo>
                  <a:lnTo>
                    <a:pt x="2402265" y="1349387"/>
                  </a:lnTo>
                  <a:lnTo>
                    <a:pt x="2455156" y="1335827"/>
                  </a:lnTo>
                  <a:lnTo>
                    <a:pt x="2506766" y="1321418"/>
                  </a:lnTo>
                  <a:lnTo>
                    <a:pt x="2557044" y="1306183"/>
                  </a:lnTo>
                  <a:lnTo>
                    <a:pt x="2605944" y="1290142"/>
                  </a:lnTo>
                  <a:lnTo>
                    <a:pt x="2653417" y="1273316"/>
                  </a:lnTo>
                  <a:lnTo>
                    <a:pt x="2699414" y="1255728"/>
                  </a:lnTo>
                  <a:lnTo>
                    <a:pt x="2743886" y="1237398"/>
                  </a:lnTo>
                  <a:lnTo>
                    <a:pt x="2786786" y="1218349"/>
                  </a:lnTo>
                  <a:lnTo>
                    <a:pt x="2828065" y="1198602"/>
                  </a:lnTo>
                  <a:lnTo>
                    <a:pt x="2867675" y="1178178"/>
                  </a:lnTo>
                  <a:lnTo>
                    <a:pt x="2905567" y="1157099"/>
                  </a:lnTo>
                  <a:lnTo>
                    <a:pt x="2941692" y="1135386"/>
                  </a:lnTo>
                  <a:lnTo>
                    <a:pt x="2976004" y="1113060"/>
                  </a:lnTo>
                  <a:lnTo>
                    <a:pt x="3008452" y="1090144"/>
                  </a:lnTo>
                  <a:lnTo>
                    <a:pt x="3038989" y="1066659"/>
                  </a:lnTo>
                  <a:lnTo>
                    <a:pt x="3094136" y="1018067"/>
                  </a:lnTo>
                  <a:lnTo>
                    <a:pt x="3141057" y="967455"/>
                  </a:lnTo>
                  <a:lnTo>
                    <a:pt x="3179364" y="914997"/>
                  </a:lnTo>
                  <a:lnTo>
                    <a:pt x="3208672" y="860863"/>
                  </a:lnTo>
                  <a:lnTo>
                    <a:pt x="3228592" y="805226"/>
                  </a:lnTo>
                  <a:lnTo>
                    <a:pt x="3238737" y="748257"/>
                  </a:lnTo>
                  <a:lnTo>
                    <a:pt x="3240023" y="719327"/>
                  </a:lnTo>
                  <a:lnTo>
                    <a:pt x="3238737" y="690398"/>
                  </a:lnTo>
                  <a:lnTo>
                    <a:pt x="3228592" y="633429"/>
                  </a:lnTo>
                  <a:lnTo>
                    <a:pt x="3208672" y="577792"/>
                  </a:lnTo>
                  <a:lnTo>
                    <a:pt x="3179364" y="523658"/>
                  </a:lnTo>
                  <a:lnTo>
                    <a:pt x="3141057" y="471200"/>
                  </a:lnTo>
                  <a:lnTo>
                    <a:pt x="3094136" y="420588"/>
                  </a:lnTo>
                  <a:lnTo>
                    <a:pt x="3038989" y="371996"/>
                  </a:lnTo>
                  <a:lnTo>
                    <a:pt x="3008452" y="348511"/>
                  </a:lnTo>
                  <a:lnTo>
                    <a:pt x="2976004" y="325595"/>
                  </a:lnTo>
                  <a:lnTo>
                    <a:pt x="2941692" y="303269"/>
                  </a:lnTo>
                  <a:lnTo>
                    <a:pt x="2905567" y="281556"/>
                  </a:lnTo>
                  <a:lnTo>
                    <a:pt x="2867675" y="260477"/>
                  </a:lnTo>
                  <a:lnTo>
                    <a:pt x="2828065" y="240053"/>
                  </a:lnTo>
                  <a:lnTo>
                    <a:pt x="2786786" y="220306"/>
                  </a:lnTo>
                  <a:lnTo>
                    <a:pt x="2743886" y="201257"/>
                  </a:lnTo>
                  <a:lnTo>
                    <a:pt x="2699414" y="182927"/>
                  </a:lnTo>
                  <a:lnTo>
                    <a:pt x="2653417" y="165339"/>
                  </a:lnTo>
                  <a:lnTo>
                    <a:pt x="2605944" y="148513"/>
                  </a:lnTo>
                  <a:lnTo>
                    <a:pt x="2557044" y="132472"/>
                  </a:lnTo>
                  <a:lnTo>
                    <a:pt x="2506766" y="117237"/>
                  </a:lnTo>
                  <a:lnTo>
                    <a:pt x="2455156" y="102828"/>
                  </a:lnTo>
                  <a:lnTo>
                    <a:pt x="2402265" y="89268"/>
                  </a:lnTo>
                  <a:lnTo>
                    <a:pt x="2348139" y="76579"/>
                  </a:lnTo>
                  <a:lnTo>
                    <a:pt x="2292828" y="64781"/>
                  </a:lnTo>
                  <a:lnTo>
                    <a:pt x="2236380" y="53896"/>
                  </a:lnTo>
                  <a:lnTo>
                    <a:pt x="2178844" y="43946"/>
                  </a:lnTo>
                  <a:lnTo>
                    <a:pt x="2120267" y="34952"/>
                  </a:lnTo>
                  <a:lnTo>
                    <a:pt x="2060698" y="26935"/>
                  </a:lnTo>
                  <a:lnTo>
                    <a:pt x="2000186" y="19918"/>
                  </a:lnTo>
                  <a:lnTo>
                    <a:pt x="1938779" y="13921"/>
                  </a:lnTo>
                  <a:lnTo>
                    <a:pt x="1876525" y="8967"/>
                  </a:lnTo>
                  <a:lnTo>
                    <a:pt x="1813473" y="5076"/>
                  </a:lnTo>
                  <a:lnTo>
                    <a:pt x="1749671" y="2270"/>
                  </a:lnTo>
                  <a:lnTo>
                    <a:pt x="1685168" y="571"/>
                  </a:lnTo>
                  <a:lnTo>
                    <a:pt x="1620012" y="0"/>
                  </a:lnTo>
                  <a:close/>
                </a:path>
              </a:pathLst>
            </a:custGeom>
            <a:grpFill/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364736" y="3340607"/>
              <a:ext cx="3240405" cy="1438910"/>
            </a:xfrm>
            <a:custGeom>
              <a:avLst/>
              <a:gdLst/>
              <a:ahLst/>
              <a:cxnLst/>
              <a:rect l="l" t="t" r="r" b="b"/>
              <a:pathLst>
                <a:path w="3240404" h="1438910">
                  <a:moveTo>
                    <a:pt x="0" y="719327"/>
                  </a:moveTo>
                  <a:lnTo>
                    <a:pt x="5113" y="661758"/>
                  </a:lnTo>
                  <a:lnTo>
                    <a:pt x="20194" y="605434"/>
                  </a:lnTo>
                  <a:lnTo>
                    <a:pt x="44856" y="550527"/>
                  </a:lnTo>
                  <a:lnTo>
                    <a:pt x="78712" y="497209"/>
                  </a:lnTo>
                  <a:lnTo>
                    <a:pt x="121374" y="445652"/>
                  </a:lnTo>
                  <a:lnTo>
                    <a:pt x="172456" y="396029"/>
                  </a:lnTo>
                  <a:lnTo>
                    <a:pt x="231571" y="348511"/>
                  </a:lnTo>
                  <a:lnTo>
                    <a:pt x="264019" y="325595"/>
                  </a:lnTo>
                  <a:lnTo>
                    <a:pt x="298331" y="303269"/>
                  </a:lnTo>
                  <a:lnTo>
                    <a:pt x="334456" y="281556"/>
                  </a:lnTo>
                  <a:lnTo>
                    <a:pt x="372348" y="260477"/>
                  </a:lnTo>
                  <a:lnTo>
                    <a:pt x="411958" y="240053"/>
                  </a:lnTo>
                  <a:lnTo>
                    <a:pt x="453237" y="220306"/>
                  </a:lnTo>
                  <a:lnTo>
                    <a:pt x="496137" y="201257"/>
                  </a:lnTo>
                  <a:lnTo>
                    <a:pt x="540609" y="182927"/>
                  </a:lnTo>
                  <a:lnTo>
                    <a:pt x="586606" y="165339"/>
                  </a:lnTo>
                  <a:lnTo>
                    <a:pt x="634079" y="148513"/>
                  </a:lnTo>
                  <a:lnTo>
                    <a:pt x="682979" y="132472"/>
                  </a:lnTo>
                  <a:lnTo>
                    <a:pt x="733257" y="117237"/>
                  </a:lnTo>
                  <a:lnTo>
                    <a:pt x="784867" y="102828"/>
                  </a:lnTo>
                  <a:lnTo>
                    <a:pt x="837758" y="89268"/>
                  </a:lnTo>
                  <a:lnTo>
                    <a:pt x="891884" y="76579"/>
                  </a:lnTo>
                  <a:lnTo>
                    <a:pt x="947195" y="64781"/>
                  </a:lnTo>
                  <a:lnTo>
                    <a:pt x="1003643" y="53896"/>
                  </a:lnTo>
                  <a:lnTo>
                    <a:pt x="1061179" y="43946"/>
                  </a:lnTo>
                  <a:lnTo>
                    <a:pt x="1119756" y="34952"/>
                  </a:lnTo>
                  <a:lnTo>
                    <a:pt x="1179325" y="26935"/>
                  </a:lnTo>
                  <a:lnTo>
                    <a:pt x="1239837" y="19918"/>
                  </a:lnTo>
                  <a:lnTo>
                    <a:pt x="1301244" y="13921"/>
                  </a:lnTo>
                  <a:lnTo>
                    <a:pt x="1363498" y="8967"/>
                  </a:lnTo>
                  <a:lnTo>
                    <a:pt x="1426550" y="5076"/>
                  </a:lnTo>
                  <a:lnTo>
                    <a:pt x="1490352" y="2270"/>
                  </a:lnTo>
                  <a:lnTo>
                    <a:pt x="1554855" y="571"/>
                  </a:lnTo>
                  <a:lnTo>
                    <a:pt x="1620012" y="0"/>
                  </a:lnTo>
                  <a:lnTo>
                    <a:pt x="1685168" y="571"/>
                  </a:lnTo>
                  <a:lnTo>
                    <a:pt x="1749671" y="2270"/>
                  </a:lnTo>
                  <a:lnTo>
                    <a:pt x="1813473" y="5076"/>
                  </a:lnTo>
                  <a:lnTo>
                    <a:pt x="1876525" y="8967"/>
                  </a:lnTo>
                  <a:lnTo>
                    <a:pt x="1938779" y="13921"/>
                  </a:lnTo>
                  <a:lnTo>
                    <a:pt x="2000186" y="19918"/>
                  </a:lnTo>
                  <a:lnTo>
                    <a:pt x="2060698" y="26935"/>
                  </a:lnTo>
                  <a:lnTo>
                    <a:pt x="2120267" y="34952"/>
                  </a:lnTo>
                  <a:lnTo>
                    <a:pt x="2178844" y="43946"/>
                  </a:lnTo>
                  <a:lnTo>
                    <a:pt x="2236380" y="53896"/>
                  </a:lnTo>
                  <a:lnTo>
                    <a:pt x="2292828" y="64781"/>
                  </a:lnTo>
                  <a:lnTo>
                    <a:pt x="2348139" y="76579"/>
                  </a:lnTo>
                  <a:lnTo>
                    <a:pt x="2402265" y="89268"/>
                  </a:lnTo>
                  <a:lnTo>
                    <a:pt x="2455156" y="102828"/>
                  </a:lnTo>
                  <a:lnTo>
                    <a:pt x="2506766" y="117237"/>
                  </a:lnTo>
                  <a:lnTo>
                    <a:pt x="2557044" y="132472"/>
                  </a:lnTo>
                  <a:lnTo>
                    <a:pt x="2605944" y="148513"/>
                  </a:lnTo>
                  <a:lnTo>
                    <a:pt x="2653417" y="165339"/>
                  </a:lnTo>
                  <a:lnTo>
                    <a:pt x="2699414" y="182927"/>
                  </a:lnTo>
                  <a:lnTo>
                    <a:pt x="2743886" y="201257"/>
                  </a:lnTo>
                  <a:lnTo>
                    <a:pt x="2786786" y="220306"/>
                  </a:lnTo>
                  <a:lnTo>
                    <a:pt x="2828065" y="240053"/>
                  </a:lnTo>
                  <a:lnTo>
                    <a:pt x="2867675" y="260477"/>
                  </a:lnTo>
                  <a:lnTo>
                    <a:pt x="2905567" y="281556"/>
                  </a:lnTo>
                  <a:lnTo>
                    <a:pt x="2941692" y="303269"/>
                  </a:lnTo>
                  <a:lnTo>
                    <a:pt x="2976004" y="325595"/>
                  </a:lnTo>
                  <a:lnTo>
                    <a:pt x="3008452" y="348511"/>
                  </a:lnTo>
                  <a:lnTo>
                    <a:pt x="3038989" y="371996"/>
                  </a:lnTo>
                  <a:lnTo>
                    <a:pt x="3094136" y="420588"/>
                  </a:lnTo>
                  <a:lnTo>
                    <a:pt x="3141057" y="471200"/>
                  </a:lnTo>
                  <a:lnTo>
                    <a:pt x="3179364" y="523658"/>
                  </a:lnTo>
                  <a:lnTo>
                    <a:pt x="3208672" y="577792"/>
                  </a:lnTo>
                  <a:lnTo>
                    <a:pt x="3228592" y="633429"/>
                  </a:lnTo>
                  <a:lnTo>
                    <a:pt x="3238737" y="690398"/>
                  </a:lnTo>
                  <a:lnTo>
                    <a:pt x="3240023" y="719327"/>
                  </a:lnTo>
                  <a:lnTo>
                    <a:pt x="3238737" y="748257"/>
                  </a:lnTo>
                  <a:lnTo>
                    <a:pt x="3228592" y="805226"/>
                  </a:lnTo>
                  <a:lnTo>
                    <a:pt x="3208672" y="860863"/>
                  </a:lnTo>
                  <a:lnTo>
                    <a:pt x="3179364" y="914997"/>
                  </a:lnTo>
                  <a:lnTo>
                    <a:pt x="3141057" y="967455"/>
                  </a:lnTo>
                  <a:lnTo>
                    <a:pt x="3094136" y="1018067"/>
                  </a:lnTo>
                  <a:lnTo>
                    <a:pt x="3038989" y="1066659"/>
                  </a:lnTo>
                  <a:lnTo>
                    <a:pt x="3008452" y="1090144"/>
                  </a:lnTo>
                  <a:lnTo>
                    <a:pt x="2976004" y="1113060"/>
                  </a:lnTo>
                  <a:lnTo>
                    <a:pt x="2941692" y="1135386"/>
                  </a:lnTo>
                  <a:lnTo>
                    <a:pt x="2905567" y="1157099"/>
                  </a:lnTo>
                  <a:lnTo>
                    <a:pt x="2867675" y="1178178"/>
                  </a:lnTo>
                  <a:lnTo>
                    <a:pt x="2828065" y="1198602"/>
                  </a:lnTo>
                  <a:lnTo>
                    <a:pt x="2786786" y="1218349"/>
                  </a:lnTo>
                  <a:lnTo>
                    <a:pt x="2743886" y="1237398"/>
                  </a:lnTo>
                  <a:lnTo>
                    <a:pt x="2699414" y="1255728"/>
                  </a:lnTo>
                  <a:lnTo>
                    <a:pt x="2653417" y="1273316"/>
                  </a:lnTo>
                  <a:lnTo>
                    <a:pt x="2605944" y="1290142"/>
                  </a:lnTo>
                  <a:lnTo>
                    <a:pt x="2557044" y="1306183"/>
                  </a:lnTo>
                  <a:lnTo>
                    <a:pt x="2506766" y="1321418"/>
                  </a:lnTo>
                  <a:lnTo>
                    <a:pt x="2455156" y="1335827"/>
                  </a:lnTo>
                  <a:lnTo>
                    <a:pt x="2402265" y="1349387"/>
                  </a:lnTo>
                  <a:lnTo>
                    <a:pt x="2348139" y="1362076"/>
                  </a:lnTo>
                  <a:lnTo>
                    <a:pt x="2292828" y="1373874"/>
                  </a:lnTo>
                  <a:lnTo>
                    <a:pt x="2236380" y="1384759"/>
                  </a:lnTo>
                  <a:lnTo>
                    <a:pt x="2178844" y="1394709"/>
                  </a:lnTo>
                  <a:lnTo>
                    <a:pt x="2120267" y="1403703"/>
                  </a:lnTo>
                  <a:lnTo>
                    <a:pt x="2060698" y="1411720"/>
                  </a:lnTo>
                  <a:lnTo>
                    <a:pt x="2000186" y="1418737"/>
                  </a:lnTo>
                  <a:lnTo>
                    <a:pt x="1938779" y="1424734"/>
                  </a:lnTo>
                  <a:lnTo>
                    <a:pt x="1876525" y="1429688"/>
                  </a:lnTo>
                  <a:lnTo>
                    <a:pt x="1813473" y="1433579"/>
                  </a:lnTo>
                  <a:lnTo>
                    <a:pt x="1749671" y="1436385"/>
                  </a:lnTo>
                  <a:lnTo>
                    <a:pt x="1685168" y="1438084"/>
                  </a:lnTo>
                  <a:lnTo>
                    <a:pt x="1620012" y="1438655"/>
                  </a:lnTo>
                  <a:lnTo>
                    <a:pt x="1554855" y="1438084"/>
                  </a:lnTo>
                  <a:lnTo>
                    <a:pt x="1490352" y="1436385"/>
                  </a:lnTo>
                  <a:lnTo>
                    <a:pt x="1426550" y="1433579"/>
                  </a:lnTo>
                  <a:lnTo>
                    <a:pt x="1363498" y="1429688"/>
                  </a:lnTo>
                  <a:lnTo>
                    <a:pt x="1301244" y="1424734"/>
                  </a:lnTo>
                  <a:lnTo>
                    <a:pt x="1239837" y="1418737"/>
                  </a:lnTo>
                  <a:lnTo>
                    <a:pt x="1179325" y="1411720"/>
                  </a:lnTo>
                  <a:lnTo>
                    <a:pt x="1119756" y="1403703"/>
                  </a:lnTo>
                  <a:lnTo>
                    <a:pt x="1061179" y="1394709"/>
                  </a:lnTo>
                  <a:lnTo>
                    <a:pt x="1003643" y="1384759"/>
                  </a:lnTo>
                  <a:lnTo>
                    <a:pt x="947195" y="1373874"/>
                  </a:lnTo>
                  <a:lnTo>
                    <a:pt x="891884" y="1362076"/>
                  </a:lnTo>
                  <a:lnTo>
                    <a:pt x="837758" y="1349387"/>
                  </a:lnTo>
                  <a:lnTo>
                    <a:pt x="784867" y="1335827"/>
                  </a:lnTo>
                  <a:lnTo>
                    <a:pt x="733257" y="1321418"/>
                  </a:lnTo>
                  <a:lnTo>
                    <a:pt x="682979" y="1306183"/>
                  </a:lnTo>
                  <a:lnTo>
                    <a:pt x="634079" y="1290142"/>
                  </a:lnTo>
                  <a:lnTo>
                    <a:pt x="586606" y="1273316"/>
                  </a:lnTo>
                  <a:lnTo>
                    <a:pt x="540609" y="1255728"/>
                  </a:lnTo>
                  <a:lnTo>
                    <a:pt x="496137" y="1237398"/>
                  </a:lnTo>
                  <a:lnTo>
                    <a:pt x="453237" y="1218349"/>
                  </a:lnTo>
                  <a:lnTo>
                    <a:pt x="411958" y="1198602"/>
                  </a:lnTo>
                  <a:lnTo>
                    <a:pt x="372348" y="1178178"/>
                  </a:lnTo>
                  <a:lnTo>
                    <a:pt x="334456" y="1157099"/>
                  </a:lnTo>
                  <a:lnTo>
                    <a:pt x="298331" y="1135386"/>
                  </a:lnTo>
                  <a:lnTo>
                    <a:pt x="264019" y="1113060"/>
                  </a:lnTo>
                  <a:lnTo>
                    <a:pt x="231571" y="1090144"/>
                  </a:lnTo>
                  <a:lnTo>
                    <a:pt x="201034" y="1066659"/>
                  </a:lnTo>
                  <a:lnTo>
                    <a:pt x="145887" y="1018067"/>
                  </a:lnTo>
                  <a:lnTo>
                    <a:pt x="98966" y="967455"/>
                  </a:lnTo>
                  <a:lnTo>
                    <a:pt x="60659" y="914997"/>
                  </a:lnTo>
                  <a:lnTo>
                    <a:pt x="31351" y="860863"/>
                  </a:lnTo>
                  <a:lnTo>
                    <a:pt x="11431" y="805226"/>
                  </a:lnTo>
                  <a:lnTo>
                    <a:pt x="1286" y="748257"/>
                  </a:lnTo>
                  <a:lnTo>
                    <a:pt x="0" y="719327"/>
                  </a:lnTo>
                  <a:close/>
                </a:path>
              </a:pathLst>
            </a:custGeom>
            <a:grpFill/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648200" y="3581400"/>
            <a:ext cx="2758694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spc="-20" dirty="0" smtClean="0">
                <a:solidFill>
                  <a:srgbClr val="000050"/>
                </a:solidFill>
                <a:latin typeface="Times New Roman"/>
                <a:cs typeface="Times New Roman"/>
              </a:rPr>
              <a:t>Функциональная грамотность</a:t>
            </a:r>
            <a:endParaRPr sz="2400" b="1" dirty="0">
              <a:solidFill>
                <a:srgbClr val="000050"/>
              </a:solidFill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53439" y="3211067"/>
            <a:ext cx="2173605" cy="731520"/>
            <a:chOff x="853439" y="3211067"/>
            <a:chExt cx="2173605" cy="731520"/>
          </a:xfrm>
        </p:grpSpPr>
        <p:sp>
          <p:nvSpPr>
            <p:cNvPr id="8" name="object 8"/>
            <p:cNvSpPr/>
            <p:nvPr/>
          </p:nvSpPr>
          <p:spPr>
            <a:xfrm>
              <a:off x="859535" y="3217163"/>
              <a:ext cx="2161540" cy="719455"/>
            </a:xfrm>
            <a:custGeom>
              <a:avLst/>
              <a:gdLst/>
              <a:ahLst/>
              <a:cxnLst/>
              <a:rect l="l" t="t" r="r" b="b"/>
              <a:pathLst>
                <a:path w="2161540" h="719454">
                  <a:moveTo>
                    <a:pt x="2041144" y="0"/>
                  </a:moveTo>
                  <a:lnTo>
                    <a:pt x="119887" y="0"/>
                  </a:lnTo>
                  <a:lnTo>
                    <a:pt x="73219" y="9427"/>
                  </a:lnTo>
                  <a:lnTo>
                    <a:pt x="35112" y="35131"/>
                  </a:lnTo>
                  <a:lnTo>
                    <a:pt x="9420" y="73241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0" y="646086"/>
                  </a:lnTo>
                  <a:lnTo>
                    <a:pt x="35112" y="684196"/>
                  </a:lnTo>
                  <a:lnTo>
                    <a:pt x="73219" y="709900"/>
                  </a:lnTo>
                  <a:lnTo>
                    <a:pt x="119887" y="719328"/>
                  </a:lnTo>
                  <a:lnTo>
                    <a:pt x="2041144" y="719328"/>
                  </a:lnTo>
                  <a:lnTo>
                    <a:pt x="2087790" y="709900"/>
                  </a:lnTo>
                  <a:lnTo>
                    <a:pt x="2125900" y="684196"/>
                  </a:lnTo>
                  <a:lnTo>
                    <a:pt x="2151604" y="646086"/>
                  </a:lnTo>
                  <a:lnTo>
                    <a:pt x="2161032" y="599440"/>
                  </a:lnTo>
                  <a:lnTo>
                    <a:pt x="2161032" y="119887"/>
                  </a:lnTo>
                  <a:lnTo>
                    <a:pt x="2151604" y="73241"/>
                  </a:lnTo>
                  <a:lnTo>
                    <a:pt x="2125900" y="35131"/>
                  </a:lnTo>
                  <a:lnTo>
                    <a:pt x="2087790" y="9427"/>
                  </a:lnTo>
                  <a:lnTo>
                    <a:pt x="204114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59535" y="3217163"/>
              <a:ext cx="2161540" cy="719455"/>
            </a:xfrm>
            <a:custGeom>
              <a:avLst/>
              <a:gdLst/>
              <a:ahLst/>
              <a:cxnLst/>
              <a:rect l="l" t="t" r="r" b="b"/>
              <a:pathLst>
                <a:path w="2161540" h="719454">
                  <a:moveTo>
                    <a:pt x="2161032" y="119887"/>
                  </a:moveTo>
                  <a:lnTo>
                    <a:pt x="2151604" y="73241"/>
                  </a:lnTo>
                  <a:lnTo>
                    <a:pt x="2125900" y="35131"/>
                  </a:lnTo>
                  <a:lnTo>
                    <a:pt x="2087790" y="9427"/>
                  </a:lnTo>
                  <a:lnTo>
                    <a:pt x="2041144" y="0"/>
                  </a:lnTo>
                  <a:lnTo>
                    <a:pt x="119887" y="0"/>
                  </a:lnTo>
                  <a:lnTo>
                    <a:pt x="73219" y="9427"/>
                  </a:lnTo>
                  <a:lnTo>
                    <a:pt x="35112" y="35131"/>
                  </a:lnTo>
                  <a:lnTo>
                    <a:pt x="9420" y="73241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0" y="646086"/>
                  </a:lnTo>
                  <a:lnTo>
                    <a:pt x="35112" y="684196"/>
                  </a:lnTo>
                  <a:lnTo>
                    <a:pt x="73219" y="709900"/>
                  </a:lnTo>
                  <a:lnTo>
                    <a:pt x="119887" y="719328"/>
                  </a:lnTo>
                  <a:lnTo>
                    <a:pt x="2041144" y="719328"/>
                  </a:lnTo>
                  <a:lnTo>
                    <a:pt x="2087790" y="709900"/>
                  </a:lnTo>
                  <a:lnTo>
                    <a:pt x="2125900" y="684196"/>
                  </a:lnTo>
                  <a:lnTo>
                    <a:pt x="2151604" y="646086"/>
                  </a:lnTo>
                  <a:lnTo>
                    <a:pt x="2161032" y="599440"/>
                  </a:lnTo>
                  <a:lnTo>
                    <a:pt x="2161032" y="119887"/>
                  </a:lnTo>
                  <a:close/>
                </a:path>
              </a:pathLst>
            </a:custGeom>
            <a:ln w="12191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058062" y="3188970"/>
            <a:ext cx="17640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025" marR="5080" indent="-6096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Читательская грамотность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813547" y="2072639"/>
            <a:ext cx="2533015" cy="731520"/>
            <a:chOff x="7813547" y="2072639"/>
            <a:chExt cx="2533015" cy="731520"/>
          </a:xfrm>
        </p:grpSpPr>
        <p:sp>
          <p:nvSpPr>
            <p:cNvPr id="12" name="object 12"/>
            <p:cNvSpPr/>
            <p:nvPr/>
          </p:nvSpPr>
          <p:spPr>
            <a:xfrm>
              <a:off x="7819643" y="2078735"/>
              <a:ext cx="2520950" cy="719455"/>
            </a:xfrm>
            <a:custGeom>
              <a:avLst/>
              <a:gdLst/>
              <a:ahLst/>
              <a:cxnLst/>
              <a:rect l="l" t="t" r="r" b="b"/>
              <a:pathLst>
                <a:path w="2520950" h="719455">
                  <a:moveTo>
                    <a:pt x="2400807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39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7" y="719327"/>
                  </a:lnTo>
                  <a:lnTo>
                    <a:pt x="2400807" y="719327"/>
                  </a:lnTo>
                  <a:lnTo>
                    <a:pt x="2447454" y="709900"/>
                  </a:lnTo>
                  <a:lnTo>
                    <a:pt x="2485564" y="684196"/>
                  </a:lnTo>
                  <a:lnTo>
                    <a:pt x="2511268" y="646086"/>
                  </a:lnTo>
                  <a:lnTo>
                    <a:pt x="2520696" y="599439"/>
                  </a:lnTo>
                  <a:lnTo>
                    <a:pt x="2520696" y="119887"/>
                  </a:lnTo>
                  <a:lnTo>
                    <a:pt x="2511268" y="73241"/>
                  </a:lnTo>
                  <a:lnTo>
                    <a:pt x="2485564" y="35131"/>
                  </a:lnTo>
                  <a:lnTo>
                    <a:pt x="2447454" y="9427"/>
                  </a:lnTo>
                  <a:lnTo>
                    <a:pt x="240080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819643" y="2078735"/>
              <a:ext cx="2520950" cy="719455"/>
            </a:xfrm>
            <a:custGeom>
              <a:avLst/>
              <a:gdLst/>
              <a:ahLst/>
              <a:cxnLst/>
              <a:rect l="l" t="t" r="r" b="b"/>
              <a:pathLst>
                <a:path w="2520950" h="719455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400807" y="0"/>
                  </a:lnTo>
                  <a:lnTo>
                    <a:pt x="2447454" y="9427"/>
                  </a:lnTo>
                  <a:lnTo>
                    <a:pt x="2485564" y="35131"/>
                  </a:lnTo>
                  <a:lnTo>
                    <a:pt x="2511268" y="73241"/>
                  </a:lnTo>
                  <a:lnTo>
                    <a:pt x="2520696" y="119887"/>
                  </a:lnTo>
                  <a:lnTo>
                    <a:pt x="2520696" y="599439"/>
                  </a:lnTo>
                  <a:lnTo>
                    <a:pt x="2511268" y="646086"/>
                  </a:lnTo>
                  <a:lnTo>
                    <a:pt x="2485564" y="684196"/>
                  </a:lnTo>
                  <a:lnTo>
                    <a:pt x="2447454" y="709900"/>
                  </a:lnTo>
                  <a:lnTo>
                    <a:pt x="2400807" y="719327"/>
                  </a:lnTo>
                  <a:lnTo>
                    <a:pt x="119887" y="719327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39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999856" y="2050160"/>
            <a:ext cx="216090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1780" marR="5080" indent="-259715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Математическая грамотность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953124" y="5357826"/>
            <a:ext cx="3072765" cy="857256"/>
            <a:chOff x="6013703" y="5538215"/>
            <a:chExt cx="3072765" cy="731520"/>
          </a:xfrm>
        </p:grpSpPr>
        <p:sp>
          <p:nvSpPr>
            <p:cNvPr id="16" name="object 16"/>
            <p:cNvSpPr/>
            <p:nvPr/>
          </p:nvSpPr>
          <p:spPr>
            <a:xfrm>
              <a:off x="6019799" y="5544311"/>
              <a:ext cx="3060700" cy="719455"/>
            </a:xfrm>
            <a:custGeom>
              <a:avLst/>
              <a:gdLst/>
              <a:ahLst/>
              <a:cxnLst/>
              <a:rect l="l" t="t" r="r" b="b"/>
              <a:pathLst>
                <a:path w="3060700" h="719454">
                  <a:moveTo>
                    <a:pt x="2940304" y="0"/>
                  </a:moveTo>
                  <a:lnTo>
                    <a:pt x="119887" y="0"/>
                  </a:lnTo>
                  <a:lnTo>
                    <a:pt x="73241" y="9422"/>
                  </a:lnTo>
                  <a:lnTo>
                    <a:pt x="35131" y="35117"/>
                  </a:lnTo>
                  <a:lnTo>
                    <a:pt x="9427" y="73225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7" y="646102"/>
                  </a:lnTo>
                  <a:lnTo>
                    <a:pt x="35131" y="684210"/>
                  </a:lnTo>
                  <a:lnTo>
                    <a:pt x="73241" y="709905"/>
                  </a:lnTo>
                  <a:lnTo>
                    <a:pt x="119887" y="719328"/>
                  </a:lnTo>
                  <a:lnTo>
                    <a:pt x="2940304" y="719328"/>
                  </a:lnTo>
                  <a:lnTo>
                    <a:pt x="2986950" y="709905"/>
                  </a:lnTo>
                  <a:lnTo>
                    <a:pt x="3025060" y="684210"/>
                  </a:lnTo>
                  <a:lnTo>
                    <a:pt x="3050764" y="646102"/>
                  </a:lnTo>
                  <a:lnTo>
                    <a:pt x="3060192" y="599440"/>
                  </a:lnTo>
                  <a:lnTo>
                    <a:pt x="3060192" y="119887"/>
                  </a:lnTo>
                  <a:lnTo>
                    <a:pt x="3050764" y="73225"/>
                  </a:lnTo>
                  <a:lnTo>
                    <a:pt x="3025060" y="35117"/>
                  </a:lnTo>
                  <a:lnTo>
                    <a:pt x="2986950" y="9422"/>
                  </a:lnTo>
                  <a:lnTo>
                    <a:pt x="294030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019799" y="5544311"/>
              <a:ext cx="3060700" cy="719455"/>
            </a:xfrm>
            <a:custGeom>
              <a:avLst/>
              <a:gdLst/>
              <a:ahLst/>
              <a:cxnLst/>
              <a:rect l="l" t="t" r="r" b="b"/>
              <a:pathLst>
                <a:path w="3060700" h="719454">
                  <a:moveTo>
                    <a:pt x="0" y="119887"/>
                  </a:moveTo>
                  <a:lnTo>
                    <a:pt x="9427" y="73225"/>
                  </a:lnTo>
                  <a:lnTo>
                    <a:pt x="35131" y="35117"/>
                  </a:lnTo>
                  <a:lnTo>
                    <a:pt x="73241" y="9422"/>
                  </a:lnTo>
                  <a:lnTo>
                    <a:pt x="119887" y="0"/>
                  </a:lnTo>
                  <a:lnTo>
                    <a:pt x="2940304" y="0"/>
                  </a:lnTo>
                  <a:lnTo>
                    <a:pt x="2986950" y="9422"/>
                  </a:lnTo>
                  <a:lnTo>
                    <a:pt x="3025060" y="35117"/>
                  </a:lnTo>
                  <a:lnTo>
                    <a:pt x="3050764" y="73225"/>
                  </a:lnTo>
                  <a:lnTo>
                    <a:pt x="3060192" y="119887"/>
                  </a:lnTo>
                  <a:lnTo>
                    <a:pt x="3060192" y="599440"/>
                  </a:lnTo>
                  <a:lnTo>
                    <a:pt x="3050764" y="646102"/>
                  </a:lnTo>
                  <a:lnTo>
                    <a:pt x="3025060" y="684210"/>
                  </a:lnTo>
                  <a:lnTo>
                    <a:pt x="2986950" y="709905"/>
                  </a:lnTo>
                  <a:lnTo>
                    <a:pt x="2940304" y="719328"/>
                  </a:lnTo>
                  <a:lnTo>
                    <a:pt x="119887" y="719328"/>
                  </a:lnTo>
                  <a:lnTo>
                    <a:pt x="73241" y="709905"/>
                  </a:lnTo>
                  <a:lnTo>
                    <a:pt x="35131" y="684210"/>
                  </a:lnTo>
                  <a:lnTo>
                    <a:pt x="9427" y="646102"/>
                  </a:lnTo>
                  <a:lnTo>
                    <a:pt x="0" y="599440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096000" y="5357826"/>
            <a:ext cx="278066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1025" marR="5080" indent="-56896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Естественно-научная грамотность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9089135" y="3215639"/>
            <a:ext cx="2352040" cy="731520"/>
            <a:chOff x="9089135" y="3215639"/>
            <a:chExt cx="2352040" cy="731520"/>
          </a:xfrm>
        </p:grpSpPr>
        <p:sp>
          <p:nvSpPr>
            <p:cNvPr id="20" name="object 20"/>
            <p:cNvSpPr/>
            <p:nvPr/>
          </p:nvSpPr>
          <p:spPr>
            <a:xfrm>
              <a:off x="9095231" y="3221735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2219452" y="0"/>
                  </a:moveTo>
                  <a:lnTo>
                    <a:pt x="119888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39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8" y="719327"/>
                  </a:lnTo>
                  <a:lnTo>
                    <a:pt x="2219452" y="719327"/>
                  </a:lnTo>
                  <a:lnTo>
                    <a:pt x="2266098" y="709900"/>
                  </a:lnTo>
                  <a:lnTo>
                    <a:pt x="2304208" y="684196"/>
                  </a:lnTo>
                  <a:lnTo>
                    <a:pt x="2329912" y="646086"/>
                  </a:lnTo>
                  <a:lnTo>
                    <a:pt x="2339340" y="599439"/>
                  </a:lnTo>
                  <a:lnTo>
                    <a:pt x="2339340" y="119887"/>
                  </a:lnTo>
                  <a:lnTo>
                    <a:pt x="2329912" y="73241"/>
                  </a:lnTo>
                  <a:lnTo>
                    <a:pt x="2304208" y="35131"/>
                  </a:lnTo>
                  <a:lnTo>
                    <a:pt x="2266098" y="9427"/>
                  </a:lnTo>
                  <a:lnTo>
                    <a:pt x="221945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095231" y="3221735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8" y="0"/>
                  </a:lnTo>
                  <a:lnTo>
                    <a:pt x="2219452" y="0"/>
                  </a:lnTo>
                  <a:lnTo>
                    <a:pt x="2266098" y="9427"/>
                  </a:lnTo>
                  <a:lnTo>
                    <a:pt x="2304208" y="35131"/>
                  </a:lnTo>
                  <a:lnTo>
                    <a:pt x="2329912" y="73241"/>
                  </a:lnTo>
                  <a:lnTo>
                    <a:pt x="2339340" y="119887"/>
                  </a:lnTo>
                  <a:lnTo>
                    <a:pt x="2339340" y="599439"/>
                  </a:lnTo>
                  <a:lnTo>
                    <a:pt x="2329912" y="646086"/>
                  </a:lnTo>
                  <a:lnTo>
                    <a:pt x="2304208" y="684196"/>
                  </a:lnTo>
                  <a:lnTo>
                    <a:pt x="2266098" y="709900"/>
                  </a:lnTo>
                  <a:lnTo>
                    <a:pt x="2219452" y="719327"/>
                  </a:lnTo>
                  <a:lnTo>
                    <a:pt x="119888" y="719327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39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9407143" y="3192856"/>
            <a:ext cx="1717039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Глобальные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компетенции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8452104" y="4480559"/>
            <a:ext cx="2352040" cy="731520"/>
            <a:chOff x="8452104" y="4480559"/>
            <a:chExt cx="2352040" cy="731520"/>
          </a:xfrm>
        </p:grpSpPr>
        <p:sp>
          <p:nvSpPr>
            <p:cNvPr id="24" name="object 24"/>
            <p:cNvSpPr/>
            <p:nvPr/>
          </p:nvSpPr>
          <p:spPr>
            <a:xfrm>
              <a:off x="8458200" y="4486655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2219452" y="0"/>
                  </a:moveTo>
                  <a:lnTo>
                    <a:pt x="119888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8"/>
                  </a:lnTo>
                  <a:lnTo>
                    <a:pt x="0" y="599440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8" y="719328"/>
                  </a:lnTo>
                  <a:lnTo>
                    <a:pt x="2219452" y="719328"/>
                  </a:lnTo>
                  <a:lnTo>
                    <a:pt x="2266098" y="709900"/>
                  </a:lnTo>
                  <a:lnTo>
                    <a:pt x="2304208" y="684196"/>
                  </a:lnTo>
                  <a:lnTo>
                    <a:pt x="2329912" y="646086"/>
                  </a:lnTo>
                  <a:lnTo>
                    <a:pt x="2339340" y="599440"/>
                  </a:lnTo>
                  <a:lnTo>
                    <a:pt x="2339340" y="119888"/>
                  </a:lnTo>
                  <a:lnTo>
                    <a:pt x="2329912" y="73241"/>
                  </a:lnTo>
                  <a:lnTo>
                    <a:pt x="2304208" y="35131"/>
                  </a:lnTo>
                  <a:lnTo>
                    <a:pt x="2266098" y="9427"/>
                  </a:lnTo>
                  <a:lnTo>
                    <a:pt x="221945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458200" y="4486655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0" y="119888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8" y="0"/>
                  </a:lnTo>
                  <a:lnTo>
                    <a:pt x="2219452" y="0"/>
                  </a:lnTo>
                  <a:lnTo>
                    <a:pt x="2266098" y="9427"/>
                  </a:lnTo>
                  <a:lnTo>
                    <a:pt x="2304208" y="35131"/>
                  </a:lnTo>
                  <a:lnTo>
                    <a:pt x="2329912" y="73241"/>
                  </a:lnTo>
                  <a:lnTo>
                    <a:pt x="2339340" y="119888"/>
                  </a:lnTo>
                  <a:lnTo>
                    <a:pt x="2339340" y="599440"/>
                  </a:lnTo>
                  <a:lnTo>
                    <a:pt x="2329912" y="646086"/>
                  </a:lnTo>
                  <a:lnTo>
                    <a:pt x="2304208" y="684196"/>
                  </a:lnTo>
                  <a:lnTo>
                    <a:pt x="2266098" y="709900"/>
                  </a:lnTo>
                  <a:lnTo>
                    <a:pt x="2219452" y="719328"/>
                  </a:lnTo>
                  <a:lnTo>
                    <a:pt x="119888" y="719328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40"/>
                  </a:lnTo>
                  <a:lnTo>
                    <a:pt x="0" y="119888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8858250" y="4457522"/>
            <a:ext cx="154051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Креативное</a:t>
            </a:r>
            <a:endParaRPr sz="2400">
              <a:latin typeface="Times New Roman"/>
              <a:cs typeface="Times New Roman"/>
            </a:endParaRPr>
          </a:p>
          <a:p>
            <a:pPr marL="79375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мышление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809852" y="5357826"/>
            <a:ext cx="2637792" cy="874396"/>
            <a:chOff x="3014472" y="5347715"/>
            <a:chExt cx="2352040" cy="731520"/>
          </a:xfrm>
        </p:grpSpPr>
        <p:sp>
          <p:nvSpPr>
            <p:cNvPr id="28" name="object 28"/>
            <p:cNvSpPr/>
            <p:nvPr/>
          </p:nvSpPr>
          <p:spPr>
            <a:xfrm>
              <a:off x="3020568" y="5353811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2219452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7" y="646102"/>
                  </a:lnTo>
                  <a:lnTo>
                    <a:pt x="35131" y="684210"/>
                  </a:lnTo>
                  <a:lnTo>
                    <a:pt x="73241" y="709905"/>
                  </a:lnTo>
                  <a:lnTo>
                    <a:pt x="119887" y="719328"/>
                  </a:lnTo>
                  <a:lnTo>
                    <a:pt x="2219452" y="719328"/>
                  </a:lnTo>
                  <a:lnTo>
                    <a:pt x="2266098" y="709905"/>
                  </a:lnTo>
                  <a:lnTo>
                    <a:pt x="2304208" y="684210"/>
                  </a:lnTo>
                  <a:lnTo>
                    <a:pt x="2329912" y="646102"/>
                  </a:lnTo>
                  <a:lnTo>
                    <a:pt x="2339340" y="599440"/>
                  </a:lnTo>
                  <a:lnTo>
                    <a:pt x="2339340" y="119887"/>
                  </a:lnTo>
                  <a:lnTo>
                    <a:pt x="2329912" y="73241"/>
                  </a:lnTo>
                  <a:lnTo>
                    <a:pt x="2304208" y="35131"/>
                  </a:lnTo>
                  <a:lnTo>
                    <a:pt x="2266098" y="9427"/>
                  </a:lnTo>
                  <a:lnTo>
                    <a:pt x="221945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020568" y="5353811"/>
              <a:ext cx="2339340" cy="719455"/>
            </a:xfrm>
            <a:custGeom>
              <a:avLst/>
              <a:gdLst/>
              <a:ahLst/>
              <a:cxnLst/>
              <a:rect l="l" t="t" r="r" b="b"/>
              <a:pathLst>
                <a:path w="2339340" h="719454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219452" y="0"/>
                  </a:lnTo>
                  <a:lnTo>
                    <a:pt x="2266098" y="9427"/>
                  </a:lnTo>
                  <a:lnTo>
                    <a:pt x="2304208" y="35131"/>
                  </a:lnTo>
                  <a:lnTo>
                    <a:pt x="2329912" y="73241"/>
                  </a:lnTo>
                  <a:lnTo>
                    <a:pt x="2339340" y="119887"/>
                  </a:lnTo>
                  <a:lnTo>
                    <a:pt x="2339340" y="599440"/>
                  </a:lnTo>
                  <a:lnTo>
                    <a:pt x="2329912" y="646102"/>
                  </a:lnTo>
                  <a:lnTo>
                    <a:pt x="2304208" y="684210"/>
                  </a:lnTo>
                  <a:lnTo>
                    <a:pt x="2266098" y="709905"/>
                  </a:lnTo>
                  <a:lnTo>
                    <a:pt x="2219452" y="719328"/>
                  </a:lnTo>
                  <a:lnTo>
                    <a:pt x="119887" y="719328"/>
                  </a:lnTo>
                  <a:lnTo>
                    <a:pt x="73241" y="709905"/>
                  </a:lnTo>
                  <a:lnTo>
                    <a:pt x="35131" y="684210"/>
                  </a:lnTo>
                  <a:lnTo>
                    <a:pt x="9427" y="646102"/>
                  </a:lnTo>
                  <a:lnTo>
                    <a:pt x="0" y="599440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3238480" y="5429264"/>
            <a:ext cx="1928826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13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Финансовая грамотность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353311" y="4448555"/>
            <a:ext cx="2171700" cy="731520"/>
            <a:chOff x="1353311" y="4448555"/>
            <a:chExt cx="2171700" cy="731520"/>
          </a:xfrm>
        </p:grpSpPr>
        <p:sp>
          <p:nvSpPr>
            <p:cNvPr id="32" name="object 32"/>
            <p:cNvSpPr/>
            <p:nvPr/>
          </p:nvSpPr>
          <p:spPr>
            <a:xfrm>
              <a:off x="1359407" y="4454651"/>
              <a:ext cx="2159635" cy="719455"/>
            </a:xfrm>
            <a:custGeom>
              <a:avLst/>
              <a:gdLst/>
              <a:ahLst/>
              <a:cxnLst/>
              <a:rect l="l" t="t" r="r" b="b"/>
              <a:pathLst>
                <a:path w="2159635" h="719454">
                  <a:moveTo>
                    <a:pt x="2039619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40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7" y="719328"/>
                  </a:lnTo>
                  <a:lnTo>
                    <a:pt x="2039619" y="719328"/>
                  </a:lnTo>
                  <a:lnTo>
                    <a:pt x="2086266" y="709900"/>
                  </a:lnTo>
                  <a:lnTo>
                    <a:pt x="2124376" y="684196"/>
                  </a:lnTo>
                  <a:lnTo>
                    <a:pt x="2150080" y="646086"/>
                  </a:lnTo>
                  <a:lnTo>
                    <a:pt x="2159507" y="599440"/>
                  </a:lnTo>
                  <a:lnTo>
                    <a:pt x="2159507" y="119887"/>
                  </a:lnTo>
                  <a:lnTo>
                    <a:pt x="2150080" y="73241"/>
                  </a:lnTo>
                  <a:lnTo>
                    <a:pt x="2124376" y="35131"/>
                  </a:lnTo>
                  <a:lnTo>
                    <a:pt x="2086266" y="9427"/>
                  </a:lnTo>
                  <a:lnTo>
                    <a:pt x="2039619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359407" y="4454651"/>
              <a:ext cx="2159635" cy="719455"/>
            </a:xfrm>
            <a:custGeom>
              <a:avLst/>
              <a:gdLst/>
              <a:ahLst/>
              <a:cxnLst/>
              <a:rect l="l" t="t" r="r" b="b"/>
              <a:pathLst>
                <a:path w="2159635" h="719454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039619" y="0"/>
                  </a:lnTo>
                  <a:lnTo>
                    <a:pt x="2086266" y="9427"/>
                  </a:lnTo>
                  <a:lnTo>
                    <a:pt x="2124376" y="35131"/>
                  </a:lnTo>
                  <a:lnTo>
                    <a:pt x="2150080" y="73241"/>
                  </a:lnTo>
                  <a:lnTo>
                    <a:pt x="2159507" y="119887"/>
                  </a:lnTo>
                  <a:lnTo>
                    <a:pt x="2159507" y="599440"/>
                  </a:lnTo>
                  <a:lnTo>
                    <a:pt x="2150080" y="646086"/>
                  </a:lnTo>
                  <a:lnTo>
                    <a:pt x="2124376" y="684196"/>
                  </a:lnTo>
                  <a:lnTo>
                    <a:pt x="2086266" y="709900"/>
                  </a:lnTo>
                  <a:lnTo>
                    <a:pt x="2039619" y="719328"/>
                  </a:lnTo>
                  <a:lnTo>
                    <a:pt x="119887" y="719328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40"/>
                  </a:lnTo>
                  <a:lnTo>
                    <a:pt x="0" y="119887"/>
                  </a:lnTo>
                  <a:close/>
                </a:path>
              </a:pathLst>
            </a:custGeom>
            <a:ln w="12191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1617980" y="4426077"/>
            <a:ext cx="16427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8115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Цифровая грамотность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4843271" y="1764792"/>
            <a:ext cx="2714625" cy="731520"/>
            <a:chOff x="4843271" y="1764792"/>
            <a:chExt cx="2714625" cy="731520"/>
          </a:xfrm>
        </p:grpSpPr>
        <p:sp>
          <p:nvSpPr>
            <p:cNvPr id="36" name="object 36"/>
            <p:cNvSpPr/>
            <p:nvPr/>
          </p:nvSpPr>
          <p:spPr>
            <a:xfrm>
              <a:off x="4849367" y="1770888"/>
              <a:ext cx="2702560" cy="719455"/>
            </a:xfrm>
            <a:custGeom>
              <a:avLst/>
              <a:gdLst/>
              <a:ahLst/>
              <a:cxnLst/>
              <a:rect l="l" t="t" r="r" b="b"/>
              <a:pathLst>
                <a:path w="2702559" h="719455">
                  <a:moveTo>
                    <a:pt x="2582164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39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7" y="719327"/>
                  </a:lnTo>
                  <a:lnTo>
                    <a:pt x="2582164" y="719327"/>
                  </a:lnTo>
                  <a:lnTo>
                    <a:pt x="2628810" y="709900"/>
                  </a:lnTo>
                  <a:lnTo>
                    <a:pt x="2666920" y="684196"/>
                  </a:lnTo>
                  <a:lnTo>
                    <a:pt x="2692624" y="646086"/>
                  </a:lnTo>
                  <a:lnTo>
                    <a:pt x="2702052" y="599439"/>
                  </a:lnTo>
                  <a:lnTo>
                    <a:pt x="2702052" y="119887"/>
                  </a:lnTo>
                  <a:lnTo>
                    <a:pt x="2692624" y="73241"/>
                  </a:lnTo>
                  <a:lnTo>
                    <a:pt x="2666920" y="35131"/>
                  </a:lnTo>
                  <a:lnTo>
                    <a:pt x="2628810" y="9427"/>
                  </a:lnTo>
                  <a:lnTo>
                    <a:pt x="258216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849367" y="1770888"/>
              <a:ext cx="2702560" cy="719455"/>
            </a:xfrm>
            <a:custGeom>
              <a:avLst/>
              <a:gdLst/>
              <a:ahLst/>
              <a:cxnLst/>
              <a:rect l="l" t="t" r="r" b="b"/>
              <a:pathLst>
                <a:path w="2702559" h="719455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582164" y="0"/>
                  </a:lnTo>
                  <a:lnTo>
                    <a:pt x="2628810" y="9427"/>
                  </a:lnTo>
                  <a:lnTo>
                    <a:pt x="2666920" y="35131"/>
                  </a:lnTo>
                  <a:lnTo>
                    <a:pt x="2692624" y="73241"/>
                  </a:lnTo>
                  <a:lnTo>
                    <a:pt x="2702052" y="119887"/>
                  </a:lnTo>
                  <a:lnTo>
                    <a:pt x="2702052" y="599439"/>
                  </a:lnTo>
                  <a:lnTo>
                    <a:pt x="2692624" y="646086"/>
                  </a:lnTo>
                  <a:lnTo>
                    <a:pt x="2666920" y="684196"/>
                  </a:lnTo>
                  <a:lnTo>
                    <a:pt x="2628810" y="709900"/>
                  </a:lnTo>
                  <a:lnTo>
                    <a:pt x="2582164" y="719327"/>
                  </a:lnTo>
                  <a:lnTo>
                    <a:pt x="119887" y="719327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39"/>
                  </a:lnTo>
                  <a:lnTo>
                    <a:pt x="0" y="119887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4993894" y="1741423"/>
            <a:ext cx="24130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8145" marR="5080" indent="-3860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Картографическая грамотность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2170176" y="2072639"/>
            <a:ext cx="2353310" cy="731520"/>
            <a:chOff x="2170176" y="2072639"/>
            <a:chExt cx="2353310" cy="731520"/>
          </a:xfrm>
        </p:grpSpPr>
        <p:sp>
          <p:nvSpPr>
            <p:cNvPr id="40" name="object 40"/>
            <p:cNvSpPr/>
            <p:nvPr/>
          </p:nvSpPr>
          <p:spPr>
            <a:xfrm>
              <a:off x="2176272" y="2078735"/>
              <a:ext cx="2341245" cy="719455"/>
            </a:xfrm>
            <a:custGeom>
              <a:avLst/>
              <a:gdLst/>
              <a:ahLst/>
              <a:cxnLst/>
              <a:rect l="l" t="t" r="r" b="b"/>
              <a:pathLst>
                <a:path w="2341245" h="719455">
                  <a:moveTo>
                    <a:pt x="2220976" y="0"/>
                  </a:moveTo>
                  <a:lnTo>
                    <a:pt x="119887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39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7" y="719327"/>
                  </a:lnTo>
                  <a:lnTo>
                    <a:pt x="2220976" y="719327"/>
                  </a:lnTo>
                  <a:lnTo>
                    <a:pt x="2267622" y="709900"/>
                  </a:lnTo>
                  <a:lnTo>
                    <a:pt x="2305732" y="684196"/>
                  </a:lnTo>
                  <a:lnTo>
                    <a:pt x="2331436" y="646086"/>
                  </a:lnTo>
                  <a:lnTo>
                    <a:pt x="2340864" y="599439"/>
                  </a:lnTo>
                  <a:lnTo>
                    <a:pt x="2340864" y="119887"/>
                  </a:lnTo>
                  <a:lnTo>
                    <a:pt x="2331436" y="73241"/>
                  </a:lnTo>
                  <a:lnTo>
                    <a:pt x="2305732" y="35131"/>
                  </a:lnTo>
                  <a:lnTo>
                    <a:pt x="2267622" y="9427"/>
                  </a:lnTo>
                  <a:lnTo>
                    <a:pt x="222097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176272" y="2078735"/>
              <a:ext cx="2341245" cy="719455"/>
            </a:xfrm>
            <a:custGeom>
              <a:avLst/>
              <a:gdLst/>
              <a:ahLst/>
              <a:cxnLst/>
              <a:rect l="l" t="t" r="r" b="b"/>
              <a:pathLst>
                <a:path w="2341245" h="719455">
                  <a:moveTo>
                    <a:pt x="0" y="119887"/>
                  </a:moveTo>
                  <a:lnTo>
                    <a:pt x="9427" y="73241"/>
                  </a:lnTo>
                  <a:lnTo>
                    <a:pt x="35131" y="35131"/>
                  </a:lnTo>
                  <a:lnTo>
                    <a:pt x="73241" y="9427"/>
                  </a:lnTo>
                  <a:lnTo>
                    <a:pt x="119887" y="0"/>
                  </a:lnTo>
                  <a:lnTo>
                    <a:pt x="2220976" y="0"/>
                  </a:lnTo>
                  <a:lnTo>
                    <a:pt x="2267622" y="9427"/>
                  </a:lnTo>
                  <a:lnTo>
                    <a:pt x="2305732" y="35131"/>
                  </a:lnTo>
                  <a:lnTo>
                    <a:pt x="2331436" y="73241"/>
                  </a:lnTo>
                  <a:lnTo>
                    <a:pt x="2340864" y="119887"/>
                  </a:lnTo>
                  <a:lnTo>
                    <a:pt x="2340864" y="599439"/>
                  </a:lnTo>
                  <a:lnTo>
                    <a:pt x="2331436" y="646086"/>
                  </a:lnTo>
                  <a:lnTo>
                    <a:pt x="2305732" y="684196"/>
                  </a:lnTo>
                  <a:lnTo>
                    <a:pt x="2267622" y="709900"/>
                  </a:lnTo>
                  <a:lnTo>
                    <a:pt x="2220976" y="719327"/>
                  </a:lnTo>
                  <a:lnTo>
                    <a:pt x="119887" y="719327"/>
                  </a:lnTo>
                  <a:lnTo>
                    <a:pt x="73241" y="709900"/>
                  </a:lnTo>
                  <a:lnTo>
                    <a:pt x="35131" y="684196"/>
                  </a:lnTo>
                  <a:lnTo>
                    <a:pt x="9427" y="646086"/>
                  </a:lnTo>
                  <a:lnTo>
                    <a:pt x="0" y="599439"/>
                  </a:lnTo>
                  <a:lnTo>
                    <a:pt x="0" y="119887"/>
                  </a:lnTo>
                  <a:close/>
                </a:path>
              </a:pathLst>
            </a:custGeom>
            <a:ln w="12191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2370835" y="2050160"/>
            <a:ext cx="195198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marR="5080" indent="-155575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Экологическая 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грамотность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050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0"/>
            <a:ext cx="1381092" cy="173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914400"/>
            <a:ext cx="10668000" cy="4358759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Математическая компетенция - </a:t>
            </a:r>
            <a:r>
              <a:rPr lang="ru-RU" sz="2800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способность структурировать данные (ситуацию), вычленять математические отношения, создавать математическую модель ситуации, анализировать и преобразовывать </a:t>
            </a:r>
            <a:r>
              <a:rPr lang="ru-RU" sz="2800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её, </a:t>
            </a:r>
            <a:r>
              <a:rPr lang="ru-RU" sz="2800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интерпретировать полученные результаты</a:t>
            </a:r>
            <a:r>
              <a:rPr lang="ru-RU" sz="2800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0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>
              <a:solidFill>
                <a:srgbClr val="000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000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Глобальные </a:t>
            </a:r>
            <a:r>
              <a:rPr lang="ru-RU" sz="2800" b="1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компетенции - </a:t>
            </a:r>
            <a:r>
              <a:rPr lang="ru-RU" sz="2800" dirty="0" smtClean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800" dirty="0">
                <a:solidFill>
                  <a:srgbClr val="000050"/>
                </a:solidFill>
                <a:latin typeface="Times New Roman" pitchFamily="18" charset="0"/>
                <a:cs typeface="Times New Roman" pitchFamily="18" charset="0"/>
              </a:rPr>
              <a:t> не конкретные навыки, а сочетание знаний, умений, взглядов и ценностей, применяемых при взаимодействии с людьми, которые принадлежат к иной культурной среде и при участии в решении глобальных проблем.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5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3.02\photo_2023-02-12_18-47-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" r="2190" b="13059"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9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21386"/>
            <a:ext cx="10287000" cy="1231106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0050"/>
                </a:solidFill>
              </a:rPr>
              <a:t>  </a:t>
            </a:r>
            <a:r>
              <a:rPr lang="ru-RU" sz="3200" b="1" dirty="0" smtClean="0">
                <a:solidFill>
                  <a:srgbClr val="000050"/>
                </a:solidFill>
              </a:rPr>
              <a:t>5 класс</a:t>
            </a:r>
            <a:br>
              <a:rPr lang="ru-RU" sz="3200" b="1" dirty="0" smtClean="0">
                <a:solidFill>
                  <a:srgbClr val="000050"/>
                </a:solidFill>
              </a:rPr>
            </a:br>
            <a:r>
              <a:rPr lang="ru-RU" dirty="0" smtClean="0">
                <a:solidFill>
                  <a:srgbClr val="000050"/>
                </a:solidFill>
              </a:rPr>
              <a:t> </a:t>
            </a:r>
            <a:br>
              <a:rPr lang="ru-RU" dirty="0" smtClean="0">
                <a:solidFill>
                  <a:srgbClr val="000050"/>
                </a:solidFill>
              </a:rPr>
            </a:br>
            <a:endParaRPr lang="ru-RU" b="1" dirty="0">
              <a:solidFill>
                <a:srgbClr val="000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86600" y="2286000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На каком берегу реки Быстрой находится церковь?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ответе запишите на правом ИЛИ на левом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 каком направлении от церкви расположен мост?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Какова протяжённость проложенного на карте маршрута А–В? Для выполнения задания используйте линейку. Расстояние измеряйте по центрам точек.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5800" y="1143000"/>
            <a:ext cx="111252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Определить расстояние, направление и азимут при движении 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от пункта А до В.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8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2" cstate="print"/>
          <a:srcRect l="4704" r="5928" b="3846"/>
          <a:stretch>
            <a:fillRect/>
          </a:stretch>
        </p:blipFill>
        <p:spPr bwMode="auto">
          <a:xfrm>
            <a:off x="0" y="0"/>
            <a:ext cx="1676400" cy="1785926"/>
          </a:xfrm>
          <a:prstGeom prst="rect">
            <a:avLst/>
          </a:prstGeom>
          <a:noFill/>
        </p:spPr>
      </p:pic>
      <p:pic>
        <p:nvPicPr>
          <p:cNvPr id="1026" name="Picture 2" descr="https://geo6-vpr.sdamgia.ru/get_file?id=341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09800"/>
            <a:ext cx="52578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42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6400" y="228600"/>
            <a:ext cx="9009634" cy="651716"/>
          </a:xfrm>
          <a:prstGeom prst="rect">
            <a:avLst/>
          </a:prstGeom>
        </p:spPr>
        <p:txBody>
          <a:bodyPr vert="horz" wrap="square" lIns="0" tIns="96773" rIns="0" bIns="0" rtlCol="0">
            <a:spAutoFit/>
          </a:bodyPr>
          <a:lstStyle/>
          <a:p>
            <a:pPr marL="3263900">
              <a:lnSpc>
                <a:spcPct val="100000"/>
              </a:lnSpc>
              <a:spcBef>
                <a:spcPts val="105"/>
              </a:spcBef>
            </a:pPr>
            <a:r>
              <a:rPr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План</a:t>
            </a:r>
            <a:r>
              <a:rPr sz="3600" b="1" spc="-4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и</a:t>
            </a:r>
            <a:r>
              <a:rPr sz="3600" b="1" spc="-1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600" b="1" spc="-20" dirty="0">
                <a:solidFill>
                  <a:srgbClr val="002060"/>
                </a:solidFill>
                <a:latin typeface="Times New Roman"/>
                <a:cs typeface="Times New Roman"/>
              </a:rPr>
              <a:t>карта</a:t>
            </a:r>
            <a:endParaRPr sz="36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0999" y="1295400"/>
            <a:ext cx="7162801" cy="5411097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266065" indent="-253365" algn="l">
              <a:lnSpc>
                <a:spcPct val="100000"/>
              </a:lnSpc>
              <a:spcBef>
                <a:spcPts val="615"/>
              </a:spcBef>
              <a:buAutoNum type="arabicPeriod"/>
              <a:tabLst>
                <a:tab pos="266065" algn="l"/>
              </a:tabLst>
            </a:pPr>
            <a:r>
              <a:rPr b="1" dirty="0">
                <a:latin typeface="Times New Roman"/>
                <a:cs typeface="Times New Roman"/>
              </a:rPr>
              <a:t>Переведите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численный</a:t>
            </a:r>
            <a:r>
              <a:rPr b="1" spc="-4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масштаб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именованный: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15"/>
              </a:spcBef>
            </a:pPr>
            <a:r>
              <a:rPr dirty="0">
                <a:latin typeface="Times New Roman"/>
                <a:cs typeface="Times New Roman"/>
              </a:rPr>
              <a:t>а) 1:200</a:t>
            </a:r>
            <a:r>
              <a:rPr>
                <a:latin typeface="Times New Roman"/>
                <a:cs typeface="Times New Roman"/>
              </a:rPr>
              <a:t>;</a:t>
            </a:r>
            <a:r>
              <a:rPr spc="-45">
                <a:latin typeface="Times New Roman"/>
                <a:cs typeface="Times New Roman"/>
              </a:rPr>
              <a:t> </a:t>
            </a:r>
            <a:r>
              <a:rPr lang="ru-RU" spc="-45" dirty="0" smtClean="0">
                <a:latin typeface="Times New Roman"/>
                <a:cs typeface="Times New Roman"/>
              </a:rPr>
              <a:t>    </a:t>
            </a:r>
            <a:r>
              <a:rPr smtClean="0">
                <a:latin typeface="Times New Roman"/>
                <a:cs typeface="Times New Roman"/>
              </a:rPr>
              <a:t>б</a:t>
            </a:r>
            <a:r>
              <a:rPr>
                <a:latin typeface="Times New Roman"/>
                <a:cs typeface="Times New Roman"/>
              </a:rPr>
              <a:t>)</a:t>
            </a:r>
            <a:r>
              <a:rPr spc="5">
                <a:latin typeface="Times New Roman"/>
                <a:cs typeface="Times New Roman"/>
              </a:rPr>
              <a:t> </a:t>
            </a:r>
            <a:r>
              <a:rPr lang="ru-RU" spc="5" dirty="0">
                <a:latin typeface="Times New Roman"/>
                <a:cs typeface="Times New Roman"/>
              </a:rPr>
              <a:t>1</a:t>
            </a:r>
            <a:r>
              <a:rPr smtClean="0">
                <a:latin typeface="Times New Roman"/>
                <a:cs typeface="Times New Roman"/>
              </a:rPr>
              <a:t>:5000</a:t>
            </a:r>
            <a:r>
              <a:rPr>
                <a:latin typeface="Times New Roman"/>
                <a:cs typeface="Times New Roman"/>
              </a:rPr>
              <a:t>;</a:t>
            </a:r>
            <a:r>
              <a:rPr spc="-45">
                <a:latin typeface="Times New Roman"/>
                <a:cs typeface="Times New Roman"/>
              </a:rPr>
              <a:t> </a:t>
            </a:r>
            <a:r>
              <a:rPr lang="ru-RU" spc="-45" dirty="0" smtClean="0">
                <a:latin typeface="Times New Roman"/>
                <a:cs typeface="Times New Roman"/>
              </a:rPr>
              <a:t>   </a:t>
            </a:r>
            <a:r>
              <a:rPr smtClean="0">
                <a:latin typeface="Times New Roman"/>
                <a:cs typeface="Times New Roman"/>
              </a:rPr>
              <a:t>в</a:t>
            </a:r>
            <a:r>
              <a:rPr>
                <a:latin typeface="Times New Roman"/>
                <a:cs typeface="Times New Roman"/>
              </a:rPr>
              <a:t>)</a:t>
            </a:r>
            <a:r>
              <a:rPr spc="5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1:</a:t>
            </a:r>
            <a:r>
              <a:rPr spc="-10" smtClean="0">
                <a:latin typeface="Times New Roman"/>
                <a:cs typeface="Times New Roman"/>
              </a:rPr>
              <a:t>75000.</a:t>
            </a:r>
            <a:endParaRPr lang="ru-RU" sz="1200" spc="-10" dirty="0" smtClean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15"/>
              </a:spcBef>
            </a:pPr>
            <a:endParaRPr sz="1400" dirty="0" smtClean="0">
              <a:latin typeface="Times New Roman"/>
              <a:cs typeface="Times New Roman"/>
            </a:endParaRPr>
          </a:p>
          <a:p>
            <a:pPr marL="266065" indent="-253365" algn="l">
              <a:lnSpc>
                <a:spcPct val="100000"/>
              </a:lnSpc>
              <a:spcBef>
                <a:spcPts val="530"/>
              </a:spcBef>
              <a:buAutoNum type="arabicPeriod" startAt="2"/>
              <a:tabLst>
                <a:tab pos="266065" algn="l"/>
              </a:tabLst>
            </a:pPr>
            <a:r>
              <a:rPr b="1" dirty="0" err="1" smtClean="0">
                <a:latin typeface="Times New Roman"/>
                <a:cs typeface="Times New Roman"/>
              </a:rPr>
              <a:t>Переведите</a:t>
            </a:r>
            <a:r>
              <a:rPr b="1" spc="-50" dirty="0" smtClean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именованный</a:t>
            </a:r>
            <a:r>
              <a:rPr b="1" spc="-6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масштаб</a:t>
            </a:r>
            <a:r>
              <a:rPr b="1" spc="-4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численный: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15"/>
              </a:spcBef>
            </a:pPr>
            <a:r>
              <a:rPr dirty="0">
                <a:latin typeface="Times New Roman"/>
                <a:cs typeface="Times New Roman"/>
              </a:rPr>
              <a:t>а)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>
                <a:latin typeface="Times New Roman"/>
                <a:cs typeface="Times New Roman"/>
              </a:rPr>
              <a:t>в </a:t>
            </a:r>
            <a:r>
              <a:rPr smtClean="0">
                <a:latin typeface="Times New Roman"/>
                <a:cs typeface="Times New Roman"/>
              </a:rPr>
              <a:t>1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см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500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dirty="0" smtClean="0">
                <a:latin typeface="Times New Roman"/>
                <a:cs typeface="Times New Roman"/>
              </a:rPr>
              <a:t>м</a:t>
            </a:r>
            <a:r>
              <a:rPr dirty="0">
                <a:latin typeface="Times New Roman"/>
                <a:cs typeface="Times New Roman"/>
              </a:rPr>
              <a:t>;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б)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>
                <a:latin typeface="Times New Roman"/>
                <a:cs typeface="Times New Roman"/>
              </a:rPr>
              <a:t>в </a:t>
            </a:r>
            <a:r>
              <a:rPr smtClean="0">
                <a:latin typeface="Times New Roman"/>
                <a:cs typeface="Times New Roman"/>
              </a:rPr>
              <a:t>1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см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–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10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dirty="0" smtClean="0">
                <a:latin typeface="Times New Roman"/>
                <a:cs typeface="Times New Roman"/>
              </a:rPr>
              <a:t>м</a:t>
            </a:r>
            <a:r>
              <a:rPr dirty="0">
                <a:latin typeface="Times New Roman"/>
                <a:cs typeface="Times New Roman"/>
              </a:rPr>
              <a:t>;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в) </a:t>
            </a:r>
            <a:r>
              <a:rPr>
                <a:latin typeface="Times New Roman"/>
                <a:cs typeface="Times New Roman"/>
              </a:rPr>
              <a:t>в</a:t>
            </a:r>
            <a:r>
              <a:rPr spc="-10">
                <a:latin typeface="Times New Roman"/>
                <a:cs typeface="Times New Roman"/>
              </a:rPr>
              <a:t> </a:t>
            </a:r>
            <a:r>
              <a:rPr spc="-10" smtClean="0">
                <a:latin typeface="Times New Roman"/>
                <a:cs typeface="Times New Roman"/>
              </a:rPr>
              <a:t>1</a:t>
            </a:r>
            <a:r>
              <a:rPr lang="ru-RU" spc="-10" dirty="0" smtClean="0">
                <a:latin typeface="Times New Roman"/>
                <a:cs typeface="Times New Roman"/>
              </a:rPr>
              <a:t> </a:t>
            </a:r>
            <a:r>
              <a:rPr spc="-10" smtClean="0">
                <a:latin typeface="Times New Roman"/>
                <a:cs typeface="Times New Roman"/>
              </a:rPr>
              <a:t>см</a:t>
            </a:r>
            <a:r>
              <a:rPr lang="ru-RU" spc="-10" dirty="0" smtClean="0">
                <a:latin typeface="Times New Roman"/>
                <a:cs typeface="Times New Roman"/>
              </a:rPr>
              <a:t> </a:t>
            </a:r>
            <a:r>
              <a:rPr spc="-10" smtClean="0">
                <a:latin typeface="Times New Roman"/>
                <a:cs typeface="Times New Roman"/>
              </a:rPr>
              <a:t>–</a:t>
            </a:r>
            <a:r>
              <a:rPr lang="ru-RU" spc="-10" dirty="0" smtClean="0">
                <a:latin typeface="Times New Roman"/>
                <a:cs typeface="Times New Roman"/>
              </a:rPr>
              <a:t> </a:t>
            </a:r>
            <a:r>
              <a:rPr spc="-10" smtClean="0">
                <a:latin typeface="Times New Roman"/>
                <a:cs typeface="Times New Roman"/>
              </a:rPr>
              <a:t>1</a:t>
            </a:r>
            <a:r>
              <a:rPr lang="ru-RU" spc="-10" dirty="0" smtClean="0">
                <a:latin typeface="Times New Roman"/>
                <a:cs typeface="Times New Roman"/>
              </a:rPr>
              <a:t> </a:t>
            </a:r>
            <a:r>
              <a:rPr spc="-10" err="1" smtClean="0">
                <a:latin typeface="Times New Roman"/>
                <a:cs typeface="Times New Roman"/>
              </a:rPr>
              <a:t>км</a:t>
            </a:r>
            <a:r>
              <a:rPr spc="-10" smtClean="0">
                <a:latin typeface="Times New Roman"/>
                <a:cs typeface="Times New Roman"/>
              </a:rPr>
              <a:t>.</a:t>
            </a:r>
            <a:endParaRPr lang="ru-RU" sz="1200" spc="-10" dirty="0" smtClean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15"/>
              </a:spcBef>
            </a:pPr>
            <a:endParaRPr dirty="0" smtClean="0">
              <a:latin typeface="Times New Roman"/>
              <a:cs typeface="Times New Roman"/>
            </a:endParaRPr>
          </a:p>
          <a:p>
            <a:pPr marL="266700" indent="-254000" algn="l">
              <a:lnSpc>
                <a:spcPct val="100000"/>
              </a:lnSpc>
              <a:spcBef>
                <a:spcPts val="515"/>
              </a:spcBef>
              <a:buAutoNum type="arabicPeriod" startAt="3"/>
              <a:tabLst>
                <a:tab pos="266700" algn="l"/>
              </a:tabLst>
            </a:pPr>
            <a:r>
              <a:rPr b="1" dirty="0" err="1" smtClean="0">
                <a:latin typeface="Times New Roman"/>
                <a:cs typeface="Times New Roman"/>
              </a:rPr>
              <a:t>Изобразите</a:t>
            </a:r>
            <a:r>
              <a:rPr b="1" spc="-65" dirty="0" smtClean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</a:t>
            </a:r>
            <a:r>
              <a:rPr b="1" spc="-5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виде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отрезка</a:t>
            </a:r>
            <a:r>
              <a:rPr b="1" spc="-40" dirty="0">
                <a:latin typeface="Times New Roman"/>
                <a:cs typeface="Times New Roman"/>
              </a:rPr>
              <a:t> </a:t>
            </a:r>
            <a:r>
              <a:rPr b="1" dirty="0" err="1">
                <a:latin typeface="Times New Roman"/>
                <a:cs typeface="Times New Roman"/>
              </a:rPr>
              <a:t>расстояние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dirty="0" smtClean="0">
                <a:latin typeface="Times New Roman"/>
                <a:cs typeface="Times New Roman"/>
              </a:rPr>
              <a:t>200</a:t>
            </a:r>
            <a:r>
              <a:rPr lang="ru-RU" b="1" dirty="0" smtClean="0">
                <a:latin typeface="Times New Roman"/>
                <a:cs typeface="Times New Roman"/>
              </a:rPr>
              <a:t> </a:t>
            </a:r>
            <a:r>
              <a:rPr b="1" dirty="0" smtClean="0">
                <a:latin typeface="Times New Roman"/>
                <a:cs typeface="Times New Roman"/>
              </a:rPr>
              <a:t>м</a:t>
            </a:r>
            <a:r>
              <a:rPr b="1" spc="-60" dirty="0" smtClean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</a:t>
            </a:r>
            <a:r>
              <a:rPr b="1" spc="-50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масштабах: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30"/>
              </a:spcBef>
            </a:pPr>
            <a:r>
              <a:rPr dirty="0">
                <a:latin typeface="Times New Roman"/>
                <a:cs typeface="Times New Roman"/>
              </a:rPr>
              <a:t>а)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>
                <a:latin typeface="Times New Roman"/>
                <a:cs typeface="Times New Roman"/>
              </a:rPr>
              <a:t>в</a:t>
            </a:r>
            <a:r>
              <a:rPr spc="-1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1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см</a:t>
            </a:r>
            <a:r>
              <a:rPr spc="-25" smtClean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–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 smtClean="0">
                <a:latin typeface="Times New Roman"/>
                <a:cs typeface="Times New Roman"/>
              </a:rPr>
              <a:t>50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smtClean="0">
                <a:latin typeface="Times New Roman"/>
                <a:cs typeface="Times New Roman"/>
              </a:rPr>
              <a:t>м;</a:t>
            </a:r>
            <a:r>
              <a:rPr lang="ru-RU" dirty="0" smtClean="0">
                <a:latin typeface="Times New Roman"/>
                <a:cs typeface="Times New Roman"/>
              </a:rPr>
              <a:t>  </a:t>
            </a:r>
            <a:r>
              <a:rPr spc="-45" smtClean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б)1:10000</a:t>
            </a:r>
            <a:r>
              <a:rPr>
                <a:latin typeface="Times New Roman"/>
                <a:cs typeface="Times New Roman"/>
              </a:rPr>
              <a:t>.</a:t>
            </a:r>
            <a:r>
              <a:rPr spc="-50">
                <a:latin typeface="Times New Roman"/>
                <a:cs typeface="Times New Roman"/>
              </a:rPr>
              <a:t> </a:t>
            </a:r>
            <a:r>
              <a:rPr lang="ru-RU" spc="-50" dirty="0" smtClean="0">
                <a:latin typeface="Times New Roman"/>
                <a:cs typeface="Times New Roman"/>
              </a:rPr>
              <a:t> </a:t>
            </a:r>
            <a:r>
              <a:rPr spc="-20" smtClean="0">
                <a:latin typeface="Times New Roman"/>
                <a:cs typeface="Times New Roman"/>
              </a:rPr>
              <a:t>Какой</a:t>
            </a:r>
            <a:r>
              <a:rPr spc="-5" smtClean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из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масштабов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10" err="1">
                <a:latin typeface="Times New Roman"/>
                <a:cs typeface="Times New Roman"/>
              </a:rPr>
              <a:t>крупнее</a:t>
            </a:r>
            <a:r>
              <a:rPr spc="-10" smtClean="0">
                <a:latin typeface="Times New Roman"/>
                <a:cs typeface="Times New Roman"/>
              </a:rPr>
              <a:t>?</a:t>
            </a:r>
            <a:endParaRPr lang="ru-RU" sz="1200" spc="-10"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30"/>
              </a:spcBef>
            </a:pPr>
            <a:endParaRPr dirty="0" smtClean="0">
              <a:latin typeface="Times New Roman"/>
              <a:cs typeface="Times New Roman"/>
            </a:endParaRPr>
          </a:p>
          <a:p>
            <a:pPr marL="278130" indent="-265430" algn="l">
              <a:lnSpc>
                <a:spcPct val="100000"/>
              </a:lnSpc>
              <a:spcBef>
                <a:spcPts val="489"/>
              </a:spcBef>
              <a:buAutoNum type="arabicPeriod" startAt="4"/>
              <a:tabLst>
                <a:tab pos="278130" algn="l"/>
              </a:tabLst>
            </a:pPr>
            <a:r>
              <a:rPr b="1" dirty="0" err="1" smtClean="0">
                <a:latin typeface="Times New Roman"/>
                <a:cs typeface="Times New Roman"/>
              </a:rPr>
              <a:t>Петя</a:t>
            </a:r>
            <a:r>
              <a:rPr b="1" spc="-85" dirty="0" smtClean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Васечкин</a:t>
            </a:r>
            <a:r>
              <a:rPr b="1" spc="-7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решил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начертить</a:t>
            </a:r>
            <a:r>
              <a:rPr b="1" spc="-6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план</a:t>
            </a:r>
            <a:r>
              <a:rPr b="1" spc="-70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школьного</a:t>
            </a:r>
            <a:r>
              <a:rPr b="1" spc="-60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двора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495"/>
              </a:spcBef>
            </a:pPr>
            <a:r>
              <a:rPr b="1" dirty="0">
                <a:latin typeface="Times New Roman"/>
                <a:cs typeface="Times New Roman"/>
              </a:rPr>
              <a:t>на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альбомном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листе</a:t>
            </a:r>
            <a:r>
              <a:rPr b="1" spc="-2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и</a:t>
            </a:r>
            <a:r>
              <a:rPr b="1" spc="-2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выбрал</a:t>
            </a:r>
            <a:r>
              <a:rPr b="1" spc="-6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масштаб</a:t>
            </a:r>
            <a:r>
              <a:rPr b="1" spc="-1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в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dirty="0" smtClean="0">
                <a:latin typeface="Times New Roman"/>
                <a:cs typeface="Times New Roman"/>
              </a:rPr>
              <a:t>1</a:t>
            </a:r>
            <a:r>
              <a:rPr lang="ru-RU" b="1" dirty="0" smtClean="0">
                <a:latin typeface="Times New Roman"/>
                <a:cs typeface="Times New Roman"/>
              </a:rPr>
              <a:t> </a:t>
            </a:r>
            <a:r>
              <a:rPr b="1" dirty="0" err="1" smtClean="0">
                <a:latin typeface="Times New Roman"/>
                <a:cs typeface="Times New Roman"/>
              </a:rPr>
              <a:t>см</a:t>
            </a:r>
            <a:r>
              <a:rPr b="1" spc="-20" dirty="0" smtClean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–</a:t>
            </a:r>
            <a:r>
              <a:rPr b="1" spc="-20" dirty="0">
                <a:latin typeface="Times New Roman"/>
                <a:cs typeface="Times New Roman"/>
              </a:rPr>
              <a:t> </a:t>
            </a:r>
            <a:r>
              <a:rPr b="1" spc="-20" dirty="0" smtClean="0">
                <a:latin typeface="Times New Roman"/>
                <a:cs typeface="Times New Roman"/>
              </a:rPr>
              <a:t>1</a:t>
            </a:r>
            <a:r>
              <a:rPr lang="ru-RU" b="1" spc="-20" dirty="0" smtClean="0">
                <a:latin typeface="Times New Roman"/>
                <a:cs typeface="Times New Roman"/>
              </a:rPr>
              <a:t> </a:t>
            </a:r>
            <a:r>
              <a:rPr b="1" spc="-20" dirty="0" err="1" smtClean="0">
                <a:latin typeface="Times New Roman"/>
                <a:cs typeface="Times New Roman"/>
              </a:rPr>
              <a:t>км</a:t>
            </a:r>
            <a:r>
              <a:rPr b="1" spc="-20" dirty="0">
                <a:latin typeface="Times New Roman"/>
                <a:cs typeface="Times New Roman"/>
              </a:rPr>
              <a:t>.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00"/>
              </a:spcBef>
            </a:pPr>
            <a:r>
              <a:rPr b="1" spc="-25" dirty="0">
                <a:latin typeface="Times New Roman"/>
                <a:cs typeface="Times New Roman"/>
              </a:rPr>
              <a:t>Удастся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ли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ему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осуществить</a:t>
            </a:r>
            <a:r>
              <a:rPr b="1" spc="-4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свой</a:t>
            </a:r>
            <a:r>
              <a:rPr b="1" spc="-5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замысел?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Ответ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spc="-10" err="1">
                <a:latin typeface="Times New Roman"/>
                <a:cs typeface="Times New Roman"/>
              </a:rPr>
              <a:t>поясните</a:t>
            </a:r>
            <a:r>
              <a:rPr b="1" spc="-10" smtClean="0">
                <a:latin typeface="Times New Roman"/>
                <a:cs typeface="Times New Roman"/>
              </a:rPr>
              <a:t>.</a:t>
            </a:r>
            <a:endParaRPr lang="ru-RU" sz="1200" b="1" spc="-10"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00"/>
              </a:spcBef>
            </a:pPr>
            <a:endParaRPr dirty="0" smtClean="0">
              <a:latin typeface="Times New Roman"/>
              <a:cs typeface="Times New Roman"/>
            </a:endParaRPr>
          </a:p>
          <a:p>
            <a:pPr marL="266065" indent="-253365" algn="l">
              <a:lnSpc>
                <a:spcPct val="100000"/>
              </a:lnSpc>
              <a:spcBef>
                <a:spcPts val="520"/>
              </a:spcBef>
              <a:buAutoNum type="arabicPeriod" startAt="5"/>
              <a:tabLst>
                <a:tab pos="266065" algn="l"/>
              </a:tabLst>
            </a:pPr>
            <a:r>
              <a:rPr b="1" dirty="0" err="1" smtClean="0">
                <a:latin typeface="Times New Roman"/>
                <a:cs typeface="Times New Roman"/>
              </a:rPr>
              <a:t>Определите</a:t>
            </a:r>
            <a:r>
              <a:rPr b="1" spc="-60" dirty="0" smtClean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по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карте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расстояние</a:t>
            </a:r>
            <a:r>
              <a:rPr b="1" spc="-6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на</a:t>
            </a:r>
            <a:r>
              <a:rPr b="1" spc="-5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местности</a:t>
            </a:r>
            <a:r>
              <a:rPr b="1" spc="-3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по</a:t>
            </a:r>
            <a:r>
              <a:rPr b="1" spc="-6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прямой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spc="-25" dirty="0">
                <a:latin typeface="Times New Roman"/>
                <a:cs typeface="Times New Roman"/>
              </a:rPr>
              <a:t>от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20"/>
              </a:spcBef>
            </a:pPr>
            <a:r>
              <a:rPr b="1" dirty="0">
                <a:latin typeface="Times New Roman"/>
                <a:cs typeface="Times New Roman"/>
              </a:rPr>
              <a:t>точки</a:t>
            </a:r>
            <a:r>
              <a:rPr b="1" spc="-6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А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до</a:t>
            </a:r>
            <a:r>
              <a:rPr b="1" spc="-50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колодца.</a:t>
            </a:r>
            <a:r>
              <a:rPr b="1" spc="-7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Измерение</a:t>
            </a:r>
            <a:r>
              <a:rPr b="1" spc="-80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проводите</a:t>
            </a:r>
            <a:r>
              <a:rPr b="1" spc="-6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между</a:t>
            </a:r>
            <a:r>
              <a:rPr b="1" spc="-6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точкой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и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центром</a:t>
            </a:r>
            <a:endParaRPr dirty="0">
              <a:latin typeface="Times New Roman"/>
              <a:cs typeface="Times New Roman"/>
            </a:endParaRPr>
          </a:p>
          <a:p>
            <a:pPr marL="12700" algn="l">
              <a:lnSpc>
                <a:spcPct val="100000"/>
              </a:lnSpc>
              <a:spcBef>
                <a:spcPts val="530"/>
              </a:spcBef>
            </a:pPr>
            <a:r>
              <a:rPr b="1" spc="-10" dirty="0">
                <a:latin typeface="Times New Roman"/>
                <a:cs typeface="Times New Roman"/>
              </a:rPr>
              <a:t>соответствующего</a:t>
            </a:r>
            <a:r>
              <a:rPr b="1" spc="-45" dirty="0">
                <a:latin typeface="Times New Roman"/>
                <a:cs typeface="Times New Roman"/>
              </a:rPr>
              <a:t> </a:t>
            </a:r>
            <a:r>
              <a:rPr b="1" spc="-20" dirty="0">
                <a:latin typeface="Times New Roman"/>
                <a:cs typeface="Times New Roman"/>
              </a:rPr>
              <a:t>условного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знака.</a:t>
            </a:r>
            <a:endParaRPr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24694" y="1643050"/>
            <a:ext cx="5014906" cy="389669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7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3" cstate="print"/>
          <a:srcRect l="4704" r="5928" b="3846"/>
          <a:stretch>
            <a:fillRect/>
          </a:stretch>
        </p:blipFill>
        <p:spPr bwMode="auto">
          <a:xfrm>
            <a:off x="0" y="0"/>
            <a:ext cx="1066800" cy="1339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853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8800" y="228600"/>
            <a:ext cx="96012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b="1" spc="-7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Определите</a:t>
            </a:r>
            <a:r>
              <a:rPr sz="3200" b="1" spc="-7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по</a:t>
            </a:r>
            <a:r>
              <a:rPr sz="3200" b="1" spc="-7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географическим</a:t>
            </a:r>
            <a:r>
              <a:rPr sz="3200" b="1" spc="-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координатам</a:t>
            </a:r>
            <a:r>
              <a:rPr sz="3200" b="1" spc="-4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заданные</a:t>
            </a:r>
            <a:r>
              <a:rPr sz="3200" b="1" spc="-5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002060"/>
                </a:solidFill>
                <a:latin typeface="Times New Roman"/>
                <a:cs typeface="Times New Roman"/>
              </a:rPr>
              <a:t>объекты: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81000" y="1828800"/>
          <a:ext cx="4315740" cy="40974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0247"/>
                <a:gridCol w="1317746"/>
                <a:gridCol w="1317747"/>
              </a:tblGrid>
              <a:tr h="90283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endParaRPr sz="1600" b="1" dirty="0">
                        <a:solidFill>
                          <a:srgbClr val="00005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55"/>
                        </a:lnSpc>
                      </a:pPr>
                      <a:r>
                        <a:rPr sz="1600" b="1" spc="-10" dirty="0">
                          <a:solidFill>
                            <a:srgbClr val="000050"/>
                          </a:solidFill>
                          <a:latin typeface="Times New Roman"/>
                          <a:cs typeface="Times New Roman"/>
                        </a:rPr>
                        <a:t>Название</a:t>
                      </a:r>
                      <a:endParaRPr sz="1600" b="1" dirty="0">
                        <a:solidFill>
                          <a:srgbClr val="00005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400"/>
                        </a:lnSpc>
                      </a:pPr>
                      <a:r>
                        <a:rPr sz="1600" b="1" spc="-10" dirty="0">
                          <a:solidFill>
                            <a:srgbClr val="000050"/>
                          </a:solidFill>
                          <a:latin typeface="Times New Roman"/>
                          <a:cs typeface="Times New Roman"/>
                        </a:rPr>
                        <a:t>географических</a:t>
                      </a:r>
                      <a:endParaRPr sz="1600" b="1" dirty="0">
                        <a:solidFill>
                          <a:srgbClr val="00005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64"/>
                        </a:lnSpc>
                      </a:pPr>
                      <a:r>
                        <a:rPr sz="1600" b="1" spc="-10" dirty="0">
                          <a:solidFill>
                            <a:srgbClr val="000050"/>
                          </a:solidFill>
                          <a:latin typeface="Times New Roman"/>
                          <a:cs typeface="Times New Roman"/>
                        </a:rPr>
                        <a:t>объектов</a:t>
                      </a:r>
                      <a:endParaRPr sz="1600" b="1" dirty="0">
                        <a:solidFill>
                          <a:srgbClr val="00005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endParaRPr sz="1600" b="1" dirty="0">
                        <a:solidFill>
                          <a:srgbClr val="00005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230504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000050"/>
                          </a:solidFill>
                          <a:latin typeface="Times New Roman"/>
                          <a:cs typeface="Times New Roman"/>
                        </a:rPr>
                        <a:t>Географические</a:t>
                      </a:r>
                      <a:r>
                        <a:rPr sz="1600" b="1" spc="-90" dirty="0">
                          <a:solidFill>
                            <a:srgbClr val="00005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000050"/>
                          </a:solidFill>
                          <a:latin typeface="Times New Roman"/>
                          <a:cs typeface="Times New Roman"/>
                        </a:rPr>
                        <a:t>координаты</a:t>
                      </a:r>
                      <a:endParaRPr sz="1600" b="1" dirty="0">
                        <a:solidFill>
                          <a:srgbClr val="00005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749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1678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30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широта</a:t>
                      </a:r>
                      <a:endParaRPr sz="1800" dirty="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65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долгота</a:t>
                      </a:r>
                      <a:endParaRPr sz="180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65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44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36°ю.ш.</a:t>
                      </a:r>
                      <a:endParaRPr sz="1800" dirty="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150°в.д.</a:t>
                      </a:r>
                      <a:endParaRPr sz="180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44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50°ю.ш.</a:t>
                      </a:r>
                      <a:endParaRPr sz="1800" dirty="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70°в.д.</a:t>
                      </a:r>
                      <a:endParaRPr sz="1800" dirty="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689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44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19°с.ш.</a:t>
                      </a:r>
                      <a:endParaRPr sz="180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97°з.д.</a:t>
                      </a:r>
                      <a:endParaRPr sz="1800" dirty="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695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44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52°с.ш.</a:t>
                      </a:r>
                      <a:endParaRPr sz="180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7018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800" spc="-10" dirty="0">
                          <a:solidFill>
                            <a:srgbClr val="000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57°з.д.</a:t>
                      </a:r>
                      <a:endParaRPr sz="1800" dirty="0">
                        <a:solidFill>
                          <a:srgbClr val="000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695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5868" y="1357298"/>
            <a:ext cx="6858048" cy="519114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6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3" cstate="print"/>
          <a:srcRect l="4704" r="5928" b="3846"/>
          <a:stretch>
            <a:fillRect/>
          </a:stretch>
        </p:blipFill>
        <p:spPr bwMode="auto">
          <a:xfrm>
            <a:off x="0" y="-1"/>
            <a:ext cx="1524000" cy="17227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111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182" y="421386"/>
            <a:ext cx="9009634" cy="55399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6 класс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360" y="1681226"/>
            <a:ext cx="5214620" cy="553998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geo6-vpr.sdamgia.ru/get_file?id=34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82975" cy="428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geo6-vpr.sdamgia.ru/get_file?id=341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3155404" cy="429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geo6-vpr.sdamgia.ru/get_file?id=333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2057400"/>
            <a:ext cx="3242524" cy="42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8" name="Picture 2" descr="C:\Users\Windows\Desktop\Омельченко Т.А 20.02\342.jpg"/>
          <p:cNvPicPr>
            <a:picLocks noChangeAspect="1" noChangeArrowheads="1"/>
          </p:cNvPicPr>
          <p:nvPr/>
        </p:nvPicPr>
        <p:blipFill>
          <a:blip r:embed="rId5" cstate="print"/>
          <a:srcRect l="4704" r="5928" b="3846"/>
          <a:stretch>
            <a:fillRect/>
          </a:stretch>
        </p:blipFill>
        <p:spPr bwMode="auto">
          <a:xfrm>
            <a:off x="0" y="0"/>
            <a:ext cx="1447800" cy="18184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436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951</Words>
  <Application>Microsoft Office PowerPoint</Application>
  <PresentationFormat>Произвольный</PresentationFormat>
  <Paragraphs>238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Муниципальное бюджетное общеобразовательное учреждение  «Ровеньская основная общеобразовательная школа  Ровеньского района Белгородской области»</vt:lpstr>
      <vt:lpstr>Презентация PowerPoint</vt:lpstr>
      <vt:lpstr>Функциональная грамотность как фундамент современной системы образования</vt:lpstr>
      <vt:lpstr>Презентация PowerPoint</vt:lpstr>
      <vt:lpstr>Презентация PowerPoint</vt:lpstr>
      <vt:lpstr>  5 класс   </vt:lpstr>
      <vt:lpstr>План и карта</vt:lpstr>
      <vt:lpstr> Определите по географическим координатам заданные объекты:</vt:lpstr>
      <vt:lpstr>6 класс</vt:lpstr>
      <vt:lpstr> Используя данные таблицы, выполнить следующие задания:</vt:lpstr>
      <vt:lpstr>Географические задачи</vt:lpstr>
      <vt:lpstr>Презентация PowerPoint</vt:lpstr>
      <vt:lpstr>8 класс     Задачи на определение поясного времени</vt:lpstr>
      <vt:lpstr>Презентация PowerPoint</vt:lpstr>
      <vt:lpstr>Презентация PowerPoint</vt:lpstr>
      <vt:lpstr>Математика в географии</vt:lpstr>
      <vt:lpstr>Предметное содержание глобальных компетенций  и функциональной грамотности курса географии  УМК «Полярная Звезда»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математической грамотности на уроках географии</dc:title>
  <dc:creator>KOT</dc:creator>
  <cp:lastModifiedBy>user</cp:lastModifiedBy>
  <cp:revision>73</cp:revision>
  <dcterms:created xsi:type="dcterms:W3CDTF">2024-02-04T15:00:06Z</dcterms:created>
  <dcterms:modified xsi:type="dcterms:W3CDTF">2024-02-19T22:20:22Z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2022-05-05T00:00:00Z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2024-02-04T00:00:00Z</vt:filetime>
  </property>
  <property fmtid="{D5CDD505-2E9C-101B-9397-08002B2CF9AE}" pid="5" name="Producer">
    <vt:lpwstr>Microsoft® PowerPoint® 2019</vt:lpwstr>
  </property>
</Properties>
</file>