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3" r:id="rId1"/>
  </p:sldMasterIdLst>
  <p:notesMasterIdLst>
    <p:notesMasterId r:id="rId32"/>
  </p:notesMasterIdLst>
  <p:sldIdLst>
    <p:sldId id="256" r:id="rId2"/>
    <p:sldId id="336" r:id="rId3"/>
    <p:sldId id="265" r:id="rId4"/>
    <p:sldId id="337" r:id="rId5"/>
    <p:sldId id="338" r:id="rId6"/>
    <p:sldId id="321" r:id="rId7"/>
    <p:sldId id="339" r:id="rId8"/>
    <p:sldId id="340" r:id="rId9"/>
    <p:sldId id="287" r:id="rId10"/>
    <p:sldId id="310" r:id="rId11"/>
    <p:sldId id="288" r:id="rId12"/>
    <p:sldId id="312" r:id="rId13"/>
    <p:sldId id="289" r:id="rId14"/>
    <p:sldId id="313" r:id="rId15"/>
    <p:sldId id="290" r:id="rId16"/>
    <p:sldId id="322" r:id="rId17"/>
    <p:sldId id="323" r:id="rId18"/>
    <p:sldId id="324" r:id="rId19"/>
    <p:sldId id="325" r:id="rId20"/>
    <p:sldId id="326" r:id="rId21"/>
    <p:sldId id="327" r:id="rId22"/>
    <p:sldId id="328" r:id="rId23"/>
    <p:sldId id="330" r:id="rId24"/>
    <p:sldId id="331" r:id="rId25"/>
    <p:sldId id="333" r:id="rId26"/>
    <p:sldId id="334" r:id="rId27"/>
    <p:sldId id="335" r:id="rId28"/>
    <p:sldId id="320" r:id="rId29"/>
    <p:sldId id="292" r:id="rId30"/>
    <p:sldId id="315" r:id="rId31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229" autoAdjust="0"/>
  </p:normalViewPr>
  <p:slideViewPr>
    <p:cSldViewPr>
      <p:cViewPr>
        <p:scale>
          <a:sx n="33" d="100"/>
          <a:sy n="33" d="100"/>
        </p:scale>
        <p:origin x="-738" y="-72"/>
      </p:cViewPr>
      <p:guideLst>
        <p:guide orient="horz" pos="4320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802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5" name="Shape 13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94977663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00275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8450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28800" y="4260853"/>
            <a:ext cx="20726400" cy="29400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57600" y="7772400"/>
            <a:ext cx="17068800" cy="3505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5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70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40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26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11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196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8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CAE65-7845-4327-AC3F-51785A348034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085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CAE65-7845-4327-AC3F-51785A348034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0186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7142400" y="1098550"/>
            <a:ext cx="14630400" cy="234061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251200" y="1098550"/>
            <a:ext cx="43484800" cy="234061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CAE65-7845-4327-AC3F-51785A348034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4557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Фото — вертикаль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Цапля, низко летящая над пляжем с коротким забором на переднем плане"/>
          <p:cNvSpPr>
            <a:spLocks noGrp="1"/>
          </p:cNvSpPr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Текст заголовка</a:t>
            </a:r>
          </a:p>
        </p:txBody>
      </p:sp>
      <p:sp>
        <p:nvSpPr>
          <p:cNvPr id="40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1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CAE65-7845-4327-AC3F-51785A348034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468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6168" y="8813803"/>
            <a:ext cx="20726400" cy="2724150"/>
          </a:xfr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26168" y="5813427"/>
            <a:ext cx="20726400" cy="3000374"/>
          </a:xfr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524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70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571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409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2618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114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19663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8189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CAE65-7845-4327-AC3F-51785A348034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434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51200" y="6400803"/>
            <a:ext cx="29057600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2715200" y="6400803"/>
            <a:ext cx="29057600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CAE65-7845-4327-AC3F-51785A348034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622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549276"/>
            <a:ext cx="21945600" cy="2286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19200" y="3070226"/>
            <a:ext cx="10773835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524" indent="0">
              <a:buNone/>
              <a:defRPr sz="4800" b="1"/>
            </a:lvl2pPr>
            <a:lvl3pPr marL="2177047" indent="0">
              <a:buNone/>
              <a:defRPr sz="4300" b="1"/>
            </a:lvl3pPr>
            <a:lvl4pPr marL="3265571" indent="0">
              <a:buNone/>
              <a:defRPr sz="3800" b="1"/>
            </a:lvl4pPr>
            <a:lvl5pPr marL="4354095" indent="0">
              <a:buNone/>
              <a:defRPr sz="3800" b="1"/>
            </a:lvl5pPr>
            <a:lvl6pPr marL="5442618" indent="0">
              <a:buNone/>
              <a:defRPr sz="3800" b="1"/>
            </a:lvl6pPr>
            <a:lvl7pPr marL="6531142" indent="0">
              <a:buNone/>
              <a:defRPr sz="3800" b="1"/>
            </a:lvl7pPr>
            <a:lvl8pPr marL="7619663" indent="0">
              <a:buNone/>
              <a:defRPr sz="3800" b="1"/>
            </a:lvl8pPr>
            <a:lvl9pPr marL="8708189" indent="0">
              <a:buNone/>
              <a:defRPr sz="3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219200" y="4349750"/>
            <a:ext cx="10773835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12386737" y="3070226"/>
            <a:ext cx="10778067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524" indent="0">
              <a:buNone/>
              <a:defRPr sz="4800" b="1"/>
            </a:lvl2pPr>
            <a:lvl3pPr marL="2177047" indent="0">
              <a:buNone/>
              <a:defRPr sz="4300" b="1"/>
            </a:lvl3pPr>
            <a:lvl4pPr marL="3265571" indent="0">
              <a:buNone/>
              <a:defRPr sz="3800" b="1"/>
            </a:lvl4pPr>
            <a:lvl5pPr marL="4354095" indent="0">
              <a:buNone/>
              <a:defRPr sz="3800" b="1"/>
            </a:lvl5pPr>
            <a:lvl6pPr marL="5442618" indent="0">
              <a:buNone/>
              <a:defRPr sz="3800" b="1"/>
            </a:lvl6pPr>
            <a:lvl7pPr marL="6531142" indent="0">
              <a:buNone/>
              <a:defRPr sz="3800" b="1"/>
            </a:lvl7pPr>
            <a:lvl8pPr marL="7619663" indent="0">
              <a:buNone/>
              <a:defRPr sz="3800" b="1"/>
            </a:lvl8pPr>
            <a:lvl9pPr marL="8708189" indent="0">
              <a:buNone/>
              <a:defRPr sz="3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12386737" y="4349750"/>
            <a:ext cx="10778067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CAE65-7845-4327-AC3F-51785A348034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601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CAE65-7845-4327-AC3F-51785A348034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1036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CAE65-7845-4327-AC3F-51785A348034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2148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1" y="546100"/>
            <a:ext cx="8022168" cy="2324100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533467" y="546103"/>
            <a:ext cx="13631333" cy="11706226"/>
          </a:xfr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19201" y="2870203"/>
            <a:ext cx="8022168" cy="9382126"/>
          </a:xfrm>
        </p:spPr>
        <p:txBody>
          <a:bodyPr/>
          <a:lstStyle>
            <a:lvl1pPr marL="0" indent="0">
              <a:buNone/>
              <a:defRPr sz="3300"/>
            </a:lvl1pPr>
            <a:lvl2pPr marL="1088524" indent="0">
              <a:buNone/>
              <a:defRPr sz="2900"/>
            </a:lvl2pPr>
            <a:lvl3pPr marL="2177047" indent="0">
              <a:buNone/>
              <a:defRPr sz="2400"/>
            </a:lvl3pPr>
            <a:lvl4pPr marL="3265571" indent="0">
              <a:buNone/>
              <a:defRPr sz="2100"/>
            </a:lvl4pPr>
            <a:lvl5pPr marL="4354095" indent="0">
              <a:buNone/>
              <a:defRPr sz="2100"/>
            </a:lvl5pPr>
            <a:lvl6pPr marL="5442618" indent="0">
              <a:buNone/>
              <a:defRPr sz="2100"/>
            </a:lvl6pPr>
            <a:lvl7pPr marL="6531142" indent="0">
              <a:buNone/>
              <a:defRPr sz="2100"/>
            </a:lvl7pPr>
            <a:lvl8pPr marL="7619663" indent="0">
              <a:buNone/>
              <a:defRPr sz="2100"/>
            </a:lvl8pPr>
            <a:lvl9pPr marL="8708189" indent="0">
              <a:buNone/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CAE65-7845-4327-AC3F-51785A348034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475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79435" y="9601200"/>
            <a:ext cx="14630400" cy="1133476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779435" y="1225550"/>
            <a:ext cx="14630400" cy="8229600"/>
          </a:xfrm>
        </p:spPr>
        <p:txBody>
          <a:bodyPr/>
          <a:lstStyle>
            <a:lvl1pPr marL="0" indent="0">
              <a:buNone/>
              <a:defRPr sz="7600"/>
            </a:lvl1pPr>
            <a:lvl2pPr marL="1088524" indent="0">
              <a:buNone/>
              <a:defRPr sz="6700"/>
            </a:lvl2pPr>
            <a:lvl3pPr marL="2177047" indent="0">
              <a:buNone/>
              <a:defRPr sz="5700"/>
            </a:lvl3pPr>
            <a:lvl4pPr marL="3265571" indent="0">
              <a:buNone/>
              <a:defRPr sz="4800"/>
            </a:lvl4pPr>
            <a:lvl5pPr marL="4354095" indent="0">
              <a:buNone/>
              <a:defRPr sz="4800"/>
            </a:lvl5pPr>
            <a:lvl6pPr marL="5442618" indent="0">
              <a:buNone/>
              <a:defRPr sz="4800"/>
            </a:lvl6pPr>
            <a:lvl7pPr marL="6531142" indent="0">
              <a:buNone/>
              <a:defRPr sz="4800"/>
            </a:lvl7pPr>
            <a:lvl8pPr marL="7619663" indent="0">
              <a:buNone/>
              <a:defRPr sz="4800"/>
            </a:lvl8pPr>
            <a:lvl9pPr marL="8708189" indent="0">
              <a:buNone/>
              <a:defRPr sz="48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79435" y="10734676"/>
            <a:ext cx="14630400" cy="1609724"/>
          </a:xfrm>
        </p:spPr>
        <p:txBody>
          <a:bodyPr/>
          <a:lstStyle>
            <a:lvl1pPr marL="0" indent="0">
              <a:buNone/>
              <a:defRPr sz="3300"/>
            </a:lvl1pPr>
            <a:lvl2pPr marL="1088524" indent="0">
              <a:buNone/>
              <a:defRPr sz="2900"/>
            </a:lvl2pPr>
            <a:lvl3pPr marL="2177047" indent="0">
              <a:buNone/>
              <a:defRPr sz="2400"/>
            </a:lvl3pPr>
            <a:lvl4pPr marL="3265571" indent="0">
              <a:buNone/>
              <a:defRPr sz="2100"/>
            </a:lvl4pPr>
            <a:lvl5pPr marL="4354095" indent="0">
              <a:buNone/>
              <a:defRPr sz="2100"/>
            </a:lvl5pPr>
            <a:lvl6pPr marL="5442618" indent="0">
              <a:buNone/>
              <a:defRPr sz="2100"/>
            </a:lvl6pPr>
            <a:lvl7pPr marL="6531142" indent="0">
              <a:buNone/>
              <a:defRPr sz="2100"/>
            </a:lvl7pPr>
            <a:lvl8pPr marL="7619663" indent="0">
              <a:buNone/>
              <a:defRPr sz="2100"/>
            </a:lvl8pPr>
            <a:lvl9pPr marL="8708189" indent="0">
              <a:buNone/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CAE65-7845-4327-AC3F-51785A348034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1843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549276"/>
            <a:ext cx="21945600" cy="2286000"/>
          </a:xfrm>
          <a:prstGeom prst="rect">
            <a:avLst/>
          </a:prstGeom>
        </p:spPr>
        <p:txBody>
          <a:bodyPr vert="horz" lIns="217705" tIns="108852" rIns="217705" bIns="108852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19200" y="3200403"/>
            <a:ext cx="21945600" cy="9051926"/>
          </a:xfrm>
          <a:prstGeom prst="rect">
            <a:avLst/>
          </a:prstGeom>
        </p:spPr>
        <p:txBody>
          <a:bodyPr vert="horz" lIns="217705" tIns="108852" rIns="217705" bIns="108852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219200" y="12712703"/>
            <a:ext cx="5689600" cy="730250"/>
          </a:xfrm>
          <a:prstGeom prst="rect">
            <a:avLst/>
          </a:prstGeom>
        </p:spPr>
        <p:txBody>
          <a:bodyPr vert="horz" lIns="217705" tIns="108852" rIns="217705" bIns="108852" rtlCol="0" anchor="ctr"/>
          <a:lstStyle>
            <a:lvl1pPr algn="l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FCAE65-7845-4327-AC3F-51785A348034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8331200" y="12712703"/>
            <a:ext cx="7721600" cy="730250"/>
          </a:xfrm>
          <a:prstGeom prst="rect">
            <a:avLst/>
          </a:prstGeom>
        </p:spPr>
        <p:txBody>
          <a:bodyPr vert="horz" lIns="217705" tIns="108852" rIns="217705" bIns="108852" rtlCol="0" anchor="ctr"/>
          <a:lstStyle>
            <a:lvl1pPr algn="ct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7475200" y="12712703"/>
            <a:ext cx="5689600" cy="730250"/>
          </a:xfrm>
          <a:prstGeom prst="rect">
            <a:avLst/>
          </a:prstGeom>
        </p:spPr>
        <p:txBody>
          <a:bodyPr vert="horz" lIns="217705" tIns="108852" rIns="217705" bIns="108852" rtlCol="0" anchor="ctr"/>
          <a:lstStyle>
            <a:lvl1pPr algn="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6494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ctr" defTabSz="2177047" rtl="0" eaLnBrk="1" latinLnBrk="0" hangingPunct="1">
        <a:spcBef>
          <a:spcPct val="0"/>
        </a:spcBef>
        <a:buNone/>
        <a:defRPr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394" indent="-816394" algn="l" defTabSz="2177047" rtl="0" eaLnBrk="1" latinLnBrk="0" hangingPunct="1">
        <a:spcBef>
          <a:spcPct val="20000"/>
        </a:spcBef>
        <a:buFont typeface="Arial" pitchFamily="34" charset="0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8852" indent="-680328" algn="l" defTabSz="2177047" rtl="0" eaLnBrk="1" latinLnBrk="0" hangingPunct="1">
        <a:spcBef>
          <a:spcPct val="20000"/>
        </a:spcBef>
        <a:buFont typeface="Arial" pitchFamily="34" charset="0"/>
        <a:buChar char="–"/>
        <a:defRPr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309" indent="-544262" algn="l" defTabSz="2177047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09833" indent="-544262" algn="l" defTabSz="2177047" rtl="0" eaLnBrk="1" latinLnBrk="0" hangingPunct="1">
        <a:spcBef>
          <a:spcPct val="20000"/>
        </a:spcBef>
        <a:buFont typeface="Arial" pitchFamily="34" charset="0"/>
        <a:buChar char="–"/>
        <a:defRPr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8357" indent="-544262" algn="l" defTabSz="2177047" rtl="0" eaLnBrk="1" latinLnBrk="0" hangingPunct="1">
        <a:spcBef>
          <a:spcPct val="20000"/>
        </a:spcBef>
        <a:buFont typeface="Arial" pitchFamily="34" charset="0"/>
        <a:buChar char="»"/>
        <a:defRPr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6880" indent="-544262" algn="l" defTabSz="2177047" rtl="0" eaLnBrk="1" latinLnBrk="0" hangingPunct="1">
        <a:spcBef>
          <a:spcPct val="20000"/>
        </a:spcBef>
        <a:buFont typeface="Arial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5404" indent="-544262" algn="l" defTabSz="2177047" rtl="0" eaLnBrk="1" latinLnBrk="0" hangingPunct="1">
        <a:spcBef>
          <a:spcPct val="20000"/>
        </a:spcBef>
        <a:buFont typeface="Arial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3928" indent="-544262" algn="l" defTabSz="2177047" rtl="0" eaLnBrk="1" latinLnBrk="0" hangingPunct="1">
        <a:spcBef>
          <a:spcPct val="20000"/>
        </a:spcBef>
        <a:buFont typeface="Arial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2451" indent="-544262" algn="l" defTabSz="2177047" rtl="0" eaLnBrk="1" latinLnBrk="0" hangingPunct="1">
        <a:spcBef>
          <a:spcPct val="20000"/>
        </a:spcBef>
        <a:buFont typeface="Arial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217704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524" algn="l" defTabSz="217704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7047" algn="l" defTabSz="217704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571" algn="l" defTabSz="217704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4095" algn="l" defTabSz="217704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2618" algn="l" defTabSz="217704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1142" algn="l" defTabSz="217704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19663" algn="l" defTabSz="217704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8189" algn="l" defTabSz="2177047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emf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jpeg"/><Relationship Id="rId4" Type="http://schemas.openxmlformats.org/officeDocument/2006/relationships/image" Target="../media/image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jpeg"/><Relationship Id="rId5" Type="http://schemas.openxmlformats.org/officeDocument/2006/relationships/image" Target="../media/image2.jpeg"/><Relationship Id="rId4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jpeg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2.jpeg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jpeg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jpeg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microsoft.com/office/2007/relationships/hdphoto" Target="../media/hdphoto1.wdp"/><Relationship Id="rId5" Type="http://schemas.openxmlformats.org/officeDocument/2006/relationships/image" Target="../media/image3.png"/><Relationship Id="rId4" Type="http://schemas.openxmlformats.org/officeDocument/2006/relationships/hyperlink" Target="mailto:rovmis@yandex.ru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jpe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emf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Методические рекомендации…"/>
          <p:cNvSpPr txBox="1">
            <a:spLocks noGrp="1"/>
          </p:cNvSpPr>
          <p:nvPr>
            <p:ph type="ctrTitle"/>
          </p:nvPr>
        </p:nvSpPr>
        <p:spPr>
          <a:xfrm>
            <a:off x="3623048" y="3401616"/>
            <a:ext cx="17641960" cy="5028099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>
                <a:solidFill>
                  <a:srgbClr val="93E3FD"/>
                </a:solidFill>
                <a:latin typeface="Bodoni SvtyTwo OS ITC TT-Book"/>
                <a:ea typeface="Bodoni SvtyTwo OS ITC TT-Book"/>
                <a:cs typeface="Bodoni SvtyTwo OS ITC TT-Book"/>
                <a:sym typeface="Bodoni SvtyTwo OS ITC TT-Book"/>
              </a:defRPr>
            </a:pPr>
            <a:r>
              <a:rPr lang="ru-RU" sz="9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ОГЭ и ЕГЭ по химии: преемственность при решении сложных заданий</a:t>
            </a:r>
            <a:r>
              <a:rPr dirty="0" smtClean="0"/>
              <a:t> </a:t>
            </a:r>
            <a:endParaRPr dirty="0"/>
          </a:p>
        </p:txBody>
      </p:sp>
      <p:sp>
        <p:nvSpPr>
          <p:cNvPr id="138" name="Подготовила: к.х.н. Аветисян С.В."/>
          <p:cNvSpPr txBox="1">
            <a:spLocks noGrp="1"/>
          </p:cNvSpPr>
          <p:nvPr>
            <p:ph type="subTitle" idx="1"/>
          </p:nvPr>
        </p:nvSpPr>
        <p:spPr>
          <a:xfrm>
            <a:off x="14640272" y="9294812"/>
            <a:ext cx="9433048" cy="2448272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latin typeface="Bodoni SvtyTwo OS ITC TT-Book"/>
                <a:ea typeface="Bodoni SvtyTwo OS ITC TT-Book"/>
                <a:cs typeface="Bodoni SvtyTwo OS ITC TT-Book"/>
                <a:sym typeface="Bodoni SvtyTwo OS ITC TT-Book"/>
              </a:defRPr>
            </a:lvl1pPr>
          </a:lstStyle>
          <a:p>
            <a:r>
              <a:rPr lang="ru-RU" sz="4000" b="1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Манченко</a:t>
            </a:r>
            <a:r>
              <a:rPr lang="ru-RU" sz="40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И.С.,</a:t>
            </a:r>
            <a:endParaRPr lang="ru-RU" sz="4000" b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 биологии и химии,</a:t>
            </a:r>
            <a:endParaRPr lang="en-US" sz="4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sz="4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Ровеньская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ООШ»</a:t>
            </a:r>
          </a:p>
        </p:txBody>
      </p:sp>
      <p:sp>
        <p:nvSpPr>
          <p:cNvPr id="2" name="TextBox 1"/>
          <p:cNvSpPr txBox="1"/>
          <p:nvPr/>
        </p:nvSpPr>
        <p:spPr>
          <a:xfrm flipH="1">
            <a:off x="7767801" y="11754544"/>
            <a:ext cx="7560840" cy="14747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Ровеньки, 2024 г.</a:t>
            </a:r>
            <a:endParaRPr kumimoji="0" lang="ru-RU" sz="4000" b="1" i="0" u="none" strike="noStrike" cap="none" spc="0" normalizeH="0" baseline="0" dirty="0">
              <a:ln>
                <a:noFill/>
              </a:ln>
              <a:solidFill>
                <a:srgbClr val="002060"/>
              </a:solidFill>
              <a:effectLst/>
              <a:uFillTx/>
              <a:latin typeface="Times New Roman" pitchFamily="18" charset="0"/>
              <a:cs typeface="Times New Roman" pitchFamily="18" charset="0"/>
              <a:sym typeface="Helvetica Neue"/>
            </a:endParaRPr>
          </a:p>
        </p:txBody>
      </p:sp>
      <p:pic>
        <p:nvPicPr>
          <p:cNvPr id="1026" name="Picture 2" descr="https://sun6-20.userapi.com/s/v1/ig2/BRmafM3OgCy1K3TiMn9dFnGPeqjJK-3yr-kbozpgBwR0A1jZ_t87VXRWDlI3ek8AtdxSZjjyBmDXweexdGuRgMat.jpg?size=1075x1110&amp;quality=95&amp;crop=0,2,1075,1110&amp;ava=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1" t="24330" r="9695" b="25331"/>
          <a:stretch/>
        </p:blipFill>
        <p:spPr bwMode="auto">
          <a:xfrm>
            <a:off x="-31171" y="0"/>
            <a:ext cx="4495876" cy="2969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5108685" y="703115"/>
            <a:ext cx="15054675" cy="2007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общеобразовательное учреждение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altLang="ru-RU" sz="40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Ровеньская</a:t>
            </a:r>
            <a:r>
              <a:rPr lang="ru-RU" alt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основная общеобразовательная школа </a:t>
            </a:r>
            <a:r>
              <a:rPr lang="ru-RU" altLang="ru-RU" sz="40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Ровеньского</a:t>
            </a:r>
            <a:r>
              <a:rPr lang="ru-RU" alt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 Белгородской области»</a:t>
            </a:r>
          </a:p>
        </p:txBody>
      </p:sp>
      <p:pic>
        <p:nvPicPr>
          <p:cNvPr id="3" name="Picture 2" descr="C:\Users\user\Desktop\ЕГЭ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3360" y="4639"/>
            <a:ext cx="4245270" cy="2740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sun6-20.userapi.com/s/v1/ig2/BRmafM3OgCy1K3TiMn9dFnGPeqjJK-3yr-kbozpgBwR0A1jZ_t87VXRWDlI3ek8AtdxSZjjyBmDXweexdGuRgMat.jpg?size=1075x1110&amp;quality=95&amp;crop=0,2,1075,1110&amp;ava=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1" t="24330" r="9695" b="25331"/>
          <a:stretch/>
        </p:blipFill>
        <p:spPr bwMode="auto">
          <a:xfrm>
            <a:off x="0" y="-5367"/>
            <a:ext cx="4495876" cy="2969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922142" y="463754"/>
            <a:ext cx="1614504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0" b="1" dirty="0" smtClean="0">
                <a:solidFill>
                  <a:prstClr val="black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Задание </a:t>
            </a:r>
            <a:r>
              <a:rPr lang="ru-RU" sz="7200" b="1" dirty="0" smtClean="0">
                <a:solidFill>
                  <a:srgbClr val="8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№20</a:t>
            </a:r>
            <a:endParaRPr lang="ru-RU" sz="7200" b="1" dirty="0">
              <a:solidFill>
                <a:srgbClr val="800000"/>
              </a:solidFill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lvl="0" algn="ctr" defTabSz="914400" hangingPunct="1">
              <a:spcBef>
                <a:spcPts val="0"/>
              </a:spcBef>
              <a:defRPr/>
            </a:pPr>
            <a:r>
              <a:rPr lang="ru-RU" sz="5400" b="1" i="1" dirty="0" err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Окислительно</a:t>
            </a:r>
            <a:r>
              <a:rPr lang="ru-RU" sz="54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-восстановительные реакции</a:t>
            </a:r>
            <a:endParaRPr lang="ru-RU" sz="5400" i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19945" y="2908183"/>
            <a:ext cx="177472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Критерии оценивания</a:t>
            </a:r>
            <a:endParaRPr lang="ru-RU" b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788088"/>
              </p:ext>
            </p:extLst>
          </p:nvPr>
        </p:nvGraphicFramePr>
        <p:xfrm>
          <a:off x="852303" y="4481736"/>
          <a:ext cx="22682520" cy="7130987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0413803"/>
                <a:gridCol w="2268717"/>
              </a:tblGrid>
              <a:tr h="31077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Содержание верного ответа и указания по оцениванию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(допускаются иные формулировки ответа, не искажающие его смысла)</a:t>
                      </a:r>
                      <a:endParaRPr lang="ru-RU" sz="40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Баллы</a:t>
                      </a:r>
                      <a:endParaRPr lang="ru-RU" sz="4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575592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Элементы ответа: </a:t>
                      </a:r>
                    </a:p>
                    <a:p>
                      <a:pPr marL="0" lvl="0" indent="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1)</a:t>
                      </a:r>
                      <a:r>
                        <a:rPr lang="ru-RU" sz="4000" b="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Составлен </a:t>
                      </a:r>
                      <a:r>
                        <a:rPr lang="ru-RU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электронный баланс: </a:t>
                      </a:r>
                    </a:p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2| Mn</a:t>
                      </a:r>
                      <a:r>
                        <a:rPr lang="ru-RU" sz="4000" b="0" baseline="30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+7</a:t>
                      </a:r>
                      <a:r>
                        <a:rPr lang="ru-RU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+ 3ē → Mn</a:t>
                      </a:r>
                      <a:r>
                        <a:rPr lang="ru-RU" sz="4000" b="0" baseline="30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+4</a:t>
                      </a:r>
                      <a:r>
                        <a:rPr lang="ru-RU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3| Mn</a:t>
                      </a:r>
                      <a:r>
                        <a:rPr lang="ru-RU" sz="4000" b="0" baseline="30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+2</a:t>
                      </a:r>
                      <a:r>
                        <a:rPr lang="ru-RU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- 2ē → </a:t>
                      </a:r>
                      <a:r>
                        <a:rPr lang="ru-RU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Mn</a:t>
                      </a:r>
                      <a:r>
                        <a:rPr lang="ru-RU" sz="4000" b="0" baseline="30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+4</a:t>
                      </a:r>
                      <a:endParaRPr lang="ru-RU" sz="4000" b="0" baseline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 </a:t>
                      </a:r>
                      <a:r>
                        <a:rPr lang="ru-RU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Указано, что </a:t>
                      </a:r>
                      <a:r>
                        <a:rPr lang="ru-RU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марганец в степени окисления +7 (</a:t>
                      </a:r>
                      <a:r>
                        <a:rPr lang="ru-RU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или </a:t>
                      </a:r>
                      <a:r>
                        <a:rPr lang="en-US" sz="4000" b="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KMnO</a:t>
                      </a:r>
                      <a:r>
                        <a:rPr lang="ru-RU" sz="4000" b="0" baseline="-25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ru-RU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 </a:t>
                      </a:r>
                      <a:r>
                        <a:rPr lang="ru-RU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является окислителем, а </a:t>
                      </a:r>
                      <a:r>
                        <a:rPr lang="ru-RU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марганец в степени окисления +2 (или </a:t>
                      </a:r>
                      <a:r>
                        <a:rPr lang="en-US" sz="4000" b="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MnSO</a:t>
                      </a:r>
                      <a:r>
                        <a:rPr lang="ru-RU" sz="4000" b="0" baseline="-25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ru-RU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 </a:t>
                      </a:r>
                      <a:r>
                        <a:rPr lang="ru-RU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восстановителем.</a:t>
                      </a:r>
                    </a:p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3) Составлено</a:t>
                      </a:r>
                      <a:r>
                        <a:rPr lang="ru-RU" sz="4000" b="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уравнение ре</a:t>
                      </a:r>
                      <a:r>
                        <a:rPr lang="ru-RU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акции: </a:t>
                      </a:r>
                    </a:p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3MnSO</a:t>
                      </a:r>
                      <a:r>
                        <a:rPr lang="en-US" sz="4000" b="0" baseline="-25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en-US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+ 2KMnO</a:t>
                      </a:r>
                      <a:r>
                        <a:rPr lang="en-US" sz="4000" b="0" baseline="-25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 </a:t>
                      </a:r>
                      <a:r>
                        <a:rPr lang="en-US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+ 2H</a:t>
                      </a:r>
                      <a:r>
                        <a:rPr lang="en-US" sz="4000" b="0" baseline="-25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 = 5MnO</a:t>
                      </a:r>
                      <a:r>
                        <a:rPr lang="en-US" sz="4000" b="0" baseline="-25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+ K</a:t>
                      </a:r>
                      <a:r>
                        <a:rPr lang="en-US" sz="4000" b="0" baseline="-25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SO</a:t>
                      </a:r>
                      <a:r>
                        <a:rPr lang="en-US" sz="4000" b="0" baseline="-25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en-US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+ 2H</a:t>
                      </a:r>
                      <a:r>
                        <a:rPr lang="en-US" sz="4000" b="0" baseline="-25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SO</a:t>
                      </a:r>
                      <a:r>
                        <a:rPr lang="en-US" sz="4000" b="0" baseline="-25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4000" b="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40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25085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Максимальный балл</a:t>
                      </a:r>
                      <a:endParaRPr lang="ru-RU" sz="4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4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9" name="Picture 2" descr="K:\АКАДЕМИЯ_ЯНВАРЬ_2017\АКАДЕМИЯ_ПРЕЗЕНТАЦИИ_ШАБЛОНЫ\шаблон для презентации академии\баннер светлый длин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" contrast="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25857"/>
            <a:ext cx="24387126" cy="1699779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5047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sun6-20.userapi.com/s/v1/ig2/BRmafM3OgCy1K3TiMn9dFnGPeqjJK-3yr-kbozpgBwR0A1jZ_t87VXRWDlI3ek8AtdxSZjjyBmDXweexdGuRgMat.jpg?size=1075x1110&amp;quality=95&amp;crop=0,2,1075,1110&amp;ava=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1" t="24330" r="9695" b="25331"/>
          <a:stretch/>
        </p:blipFill>
        <p:spPr bwMode="auto">
          <a:xfrm>
            <a:off x="12329" y="-29081"/>
            <a:ext cx="4495876" cy="2969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919192" y="440040"/>
            <a:ext cx="1670585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0" b="1" dirty="0">
                <a:solidFill>
                  <a:prstClr val="black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Алгоритм подготовки к заданию </a:t>
            </a:r>
            <a:r>
              <a:rPr lang="ru-RU" sz="7200" b="1" dirty="0" smtClean="0">
                <a:solidFill>
                  <a:srgbClr val="8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№21</a:t>
            </a:r>
            <a:endParaRPr lang="ru-RU" sz="7200" b="1" dirty="0">
              <a:solidFill>
                <a:srgbClr val="800000"/>
              </a:solidFill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lvl="0" algn="ctr" defTabSz="914400" hangingPunct="1">
              <a:spcBef>
                <a:spcPts val="0"/>
              </a:spcBef>
              <a:defRPr/>
            </a:pPr>
            <a:r>
              <a:rPr lang="ru-RU" sz="54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Химические свойства простых и сложных веществ</a:t>
            </a:r>
            <a:endParaRPr lang="ru-RU" sz="5400" i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K:\АКАДЕМИЯ_ЯНВАРЬ_2017\АКАДЕМИЯ_ПРЕЗЕНТАЦИИ_ШАБЛОНЫ\шаблон для презентации академии\баннер светлый длин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" contrast="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25857"/>
            <a:ext cx="24387126" cy="1699779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9527704" y="3970775"/>
            <a:ext cx="46805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Пример</a:t>
            </a:r>
            <a:endParaRPr lang="ru-RU" sz="6000" b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960" y="5821338"/>
            <a:ext cx="23537206" cy="5032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7951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sun6-20.userapi.com/s/v1/ig2/BRmafM3OgCy1K3TiMn9dFnGPeqjJK-3yr-kbozpgBwR0A1jZ_t87VXRWDlI3ek8AtdxSZjjyBmDXweexdGuRgMat.jpg?size=1075x1110&amp;quality=95&amp;crop=0,2,1075,1110&amp;ava=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1" t="24330" r="9695" b="25331"/>
          <a:stretch/>
        </p:blipFill>
        <p:spPr bwMode="auto">
          <a:xfrm>
            <a:off x="0" y="0"/>
            <a:ext cx="4495876" cy="2969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953075" y="469121"/>
            <a:ext cx="1631193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0" b="1" dirty="0" smtClean="0">
                <a:solidFill>
                  <a:prstClr val="black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Задание </a:t>
            </a:r>
            <a:r>
              <a:rPr lang="ru-RU" sz="7200" b="1" dirty="0" smtClean="0">
                <a:solidFill>
                  <a:srgbClr val="8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№21</a:t>
            </a:r>
            <a:endParaRPr lang="ru-RU" sz="7200" b="1" dirty="0">
              <a:solidFill>
                <a:srgbClr val="800000"/>
              </a:solidFill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lvl="0" algn="ctr" defTabSz="914400" hangingPunct="1">
              <a:spcBef>
                <a:spcPts val="0"/>
              </a:spcBef>
              <a:defRPr/>
            </a:pPr>
            <a:r>
              <a:rPr lang="ru-RU" sz="54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Химические свойства простых и сложных веществ</a:t>
            </a:r>
            <a:endParaRPr lang="ru-RU" sz="5400" i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 flipH="1">
            <a:off x="4124366" y="3368680"/>
            <a:ext cx="164898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Критерии оценивания</a:t>
            </a:r>
            <a:endParaRPr lang="ru-RU" b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9672325"/>
              </p:ext>
            </p:extLst>
          </p:nvPr>
        </p:nvGraphicFramePr>
        <p:xfrm>
          <a:off x="852303" y="4841776"/>
          <a:ext cx="22682520" cy="571083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0824567"/>
                <a:gridCol w="1857953"/>
              </a:tblGrid>
              <a:tr h="11721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4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Содержание верного ответа и указания по оцениванию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(допускаются иные формулировки ответа, не искажающие его смысла)</a:t>
                      </a:r>
                      <a:endParaRPr lang="ru-RU" sz="40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4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Баллы</a:t>
                      </a:r>
                      <a:endParaRPr lang="ru-RU" sz="4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69641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Элементы ответа: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Написаны уравнения реакций, соответствующие схеме превращений:</a:t>
                      </a:r>
                    </a:p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1) </a:t>
                      </a:r>
                      <a:r>
                        <a:rPr lang="en-US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</a:t>
                      </a:r>
                      <a:r>
                        <a:rPr lang="en-US" sz="4000" b="0" baseline="-25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lang="en-US" sz="4000" b="0" baseline="-25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+ 6HBr </a:t>
                      </a:r>
                      <a:r>
                        <a:rPr lang="en-US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 </a:t>
                      </a:r>
                      <a:r>
                        <a:rPr lang="en-US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2AlBr</a:t>
                      </a:r>
                      <a:r>
                        <a:rPr lang="en-US" sz="4000" b="0" baseline="-25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</a:t>
                      </a:r>
                      <a:r>
                        <a:rPr lang="en-US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r>
                        <a:rPr lang="en-US" sz="4000" b="0" baseline="-25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4000" b="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lang="en-US" sz="4000" b="0" baseline="-25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lang="ru-RU" sz="40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2) </a:t>
                      </a:r>
                      <a:r>
                        <a:rPr lang="en-US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AlBr</a:t>
                      </a:r>
                      <a:r>
                        <a:rPr lang="en-US" sz="4000" b="0" baseline="-25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</a:t>
                      </a:r>
                      <a:r>
                        <a:rPr lang="en-US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  </a:t>
                      </a:r>
                      <a:r>
                        <a:rPr lang="en-US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3NaOH = Al(OH)</a:t>
                      </a:r>
                      <a:r>
                        <a:rPr lang="en-US" sz="4000" b="0" baseline="-25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 </a:t>
                      </a:r>
                      <a:r>
                        <a:rPr lang="en-US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3NaBr</a:t>
                      </a:r>
                      <a:endParaRPr lang="ru-RU" sz="40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3) </a:t>
                      </a:r>
                      <a:r>
                        <a:rPr lang="en-US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Al(OH)</a:t>
                      </a:r>
                      <a:r>
                        <a:rPr lang="en-US" sz="4000" b="0" baseline="-25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</a:t>
                      </a:r>
                      <a:r>
                        <a:rPr lang="ru-RU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 </a:t>
                      </a:r>
                      <a:r>
                        <a:rPr lang="en-US" sz="4000" b="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NaOH</a:t>
                      </a:r>
                      <a:r>
                        <a:rPr lang="en-US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 </a:t>
                      </a:r>
                      <a:r>
                        <a:rPr lang="en-US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Na[Al(OH</a:t>
                      </a:r>
                      <a:r>
                        <a:rPr lang="ru-RU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r>
                        <a:rPr lang="ru-RU" sz="4000" b="0" baseline="-25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en-US" sz="4000" b="0" baseline="-25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ru-RU" sz="40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40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30164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4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Максимальный балл</a:t>
                      </a:r>
                      <a:endParaRPr lang="ru-RU" sz="4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4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4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9" name="Picture 2" descr="K:\АКАДЕМИЯ_ЯНВАРЬ_2017\АКАДЕМИЯ_ПРЕЗЕНТАЦИИ_ШАБЛОНЫ\шаблон для презентации академии\баннер светлый длин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" contrast="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25857"/>
            <a:ext cx="24387126" cy="1699779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5936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K:\АКАДЕМИЯ_ЯНВАРЬ_2017\АКАДЕМИЯ_ПРЕЗЕНТАЦИИ_ШАБЛОНЫ\шаблон для презентации академии\баннер светлый длин.pn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" contrast="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25857"/>
            <a:ext cx="24387126" cy="1699779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sun6-20.userapi.com/s/v1/ig2/BRmafM3OgCy1K3TiMn9dFnGPeqjJK-3yr-kbozpgBwR0A1jZ_t87VXRWDlI3ek8AtdxSZjjyBmDXweexdGuRgMat.jpg?size=1075x1110&amp;quality=95&amp;crop=0,2,1075,1110&amp;ava=1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1" t="24330" r="9695" b="25331"/>
          <a:stretch/>
        </p:blipFill>
        <p:spPr bwMode="auto">
          <a:xfrm>
            <a:off x="35199" y="-29081"/>
            <a:ext cx="4495876" cy="2969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171220" y="440040"/>
            <a:ext cx="1677786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0" b="1" dirty="0">
                <a:solidFill>
                  <a:prstClr val="black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Алгоритм подготовки к заданию </a:t>
            </a:r>
            <a:r>
              <a:rPr lang="ru-RU" sz="7200" b="1" dirty="0" smtClean="0">
                <a:solidFill>
                  <a:srgbClr val="8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№22</a:t>
            </a:r>
            <a:endParaRPr lang="ru-RU" sz="7200" b="1" dirty="0">
              <a:solidFill>
                <a:srgbClr val="800000"/>
              </a:solidFill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lvl="0" algn="ctr" defTabSz="914400" hangingPunct="1">
              <a:spcBef>
                <a:spcPts val="0"/>
              </a:spcBef>
              <a:defRPr/>
            </a:pPr>
            <a:r>
              <a:rPr lang="ru-RU" sz="54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Вычисление массовой доли растворенного вещества</a:t>
            </a:r>
            <a:endParaRPr lang="ru-RU" sz="5400" i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66765" y="3977680"/>
            <a:ext cx="2206601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После пропускания через раствор гидроксида калия 0,896 л сероводорода (н. у.) получили 440 г раствора сульфида калия. Вычислите массовую долю соли в полученном растворе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ответе запишите уравнение реакции, о которой идёт речь в условии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задачи,</a:t>
            </a:r>
            <a:r>
              <a:rPr lang="en-US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приведите все необходимые вычисления (указывайте единицы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измерения</a:t>
            </a:r>
            <a:r>
              <a:rPr lang="en-US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искомых </a:t>
            </a:r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физических величин).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6746" y="2923089"/>
            <a:ext cx="82809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Пример</a:t>
            </a:r>
            <a:endParaRPr lang="ru-RU" sz="6000" b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C:\Users\User\Downloads\2023-11-04_01-55-38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1541" y="6785992"/>
            <a:ext cx="10189131" cy="5688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3" descr="C:\Users\User\Downloads\2023-11-04_02-02-46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92200" y="6785992"/>
            <a:ext cx="9140577" cy="5688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7951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K:\АКАДЕМИЯ_ЯНВАРЬ_2017\АКАДЕМИЯ_ПРЕЗЕНТАЦИИ_ШАБЛОНЫ\шаблон для презентации академии\баннер светлый длин.pn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" contrast="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25857"/>
            <a:ext cx="24387126" cy="1699779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sun6-20.userapi.com/s/v1/ig2/BRmafM3OgCy1K3TiMn9dFnGPeqjJK-3yr-kbozpgBwR0A1jZ_t87VXRWDlI3ek8AtdxSZjjyBmDXweexdGuRgMat.jpg?size=1075x1110&amp;quality=95&amp;crop=0,2,1075,1110&amp;ava=1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1" t="24330" r="9695" b="25331"/>
          <a:stretch/>
        </p:blipFill>
        <p:spPr bwMode="auto">
          <a:xfrm>
            <a:off x="0" y="0"/>
            <a:ext cx="4495876" cy="2969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927319" y="409692"/>
            <a:ext cx="1728209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0" b="1" dirty="0">
                <a:solidFill>
                  <a:prstClr val="black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З</a:t>
            </a:r>
            <a:r>
              <a:rPr lang="ru-RU" sz="6000" b="1" dirty="0" smtClean="0">
                <a:solidFill>
                  <a:prstClr val="black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адание </a:t>
            </a:r>
            <a:r>
              <a:rPr lang="ru-RU" sz="7200" b="1" dirty="0" smtClean="0">
                <a:solidFill>
                  <a:srgbClr val="8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№22</a:t>
            </a:r>
            <a:endParaRPr lang="ru-RU" sz="7200" b="1" dirty="0">
              <a:solidFill>
                <a:srgbClr val="800000"/>
              </a:solidFill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lvl="0" algn="ctr" defTabSz="914400" hangingPunct="1">
              <a:spcBef>
                <a:spcPts val="0"/>
              </a:spcBef>
              <a:defRPr/>
            </a:pPr>
            <a:r>
              <a:rPr lang="ru-RU" sz="54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Вычисление массовой доли растворенного вещества</a:t>
            </a:r>
            <a:endParaRPr lang="ru-RU" sz="5400" i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03160" y="2899290"/>
            <a:ext cx="20306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Критерии оценивания</a:t>
            </a:r>
            <a:endParaRPr lang="ru-RU" b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6669984"/>
              </p:ext>
            </p:extLst>
          </p:nvPr>
        </p:nvGraphicFramePr>
        <p:xfrm>
          <a:off x="1090481" y="4230608"/>
          <a:ext cx="22206164" cy="769524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0182302"/>
                <a:gridCol w="2023862"/>
              </a:tblGrid>
              <a:tr h="12138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Содержание верного ответа и указания по оцениванию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(допускаются иные формулировки ответа, не искажающие его смысла)</a:t>
                      </a:r>
                      <a:endParaRPr lang="ru-RU" sz="40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Баллы</a:t>
                      </a:r>
                      <a:endParaRPr lang="ru-RU" sz="4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41084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Элементы ответа: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Составлено уравнение реакции:</a:t>
                      </a:r>
                    </a:p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1) H</a:t>
                      </a:r>
                      <a:r>
                        <a:rPr lang="ru-RU" sz="4000" b="0" baseline="-25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 </a:t>
                      </a:r>
                      <a:r>
                        <a:rPr lang="ru-RU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+ 2KOH </a:t>
                      </a:r>
                      <a:r>
                        <a:rPr lang="ru-RU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 K</a:t>
                      </a:r>
                      <a:r>
                        <a:rPr lang="ru-RU" sz="4000" b="0" baseline="-25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 + H</a:t>
                      </a:r>
                      <a:r>
                        <a:rPr lang="ru-RU" sz="4000" b="0" baseline="-25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</a:p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2) </a:t>
                      </a:r>
                      <a:r>
                        <a:rPr lang="ru-RU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Рассчитаны </a:t>
                      </a:r>
                      <a:r>
                        <a:rPr lang="ru-RU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вещества </a:t>
                      </a:r>
                      <a:r>
                        <a:rPr lang="ru-RU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масса сульфида калия</a:t>
                      </a:r>
                      <a:r>
                        <a:rPr lang="ru-RU" sz="4000" b="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 исходном растворе</a:t>
                      </a:r>
                      <a:r>
                        <a:rPr lang="ru-RU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</a:p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lang="ru-RU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(H</a:t>
                      </a:r>
                      <a:r>
                        <a:rPr lang="ru-RU" sz="4000" b="0" baseline="-25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S) = </a:t>
                      </a:r>
                      <a:r>
                        <a:rPr lang="en-US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lang="ru-RU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(H</a:t>
                      </a:r>
                      <a:r>
                        <a:rPr lang="ru-RU" sz="4000" b="0" baseline="-25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 </a:t>
                      </a:r>
                      <a:r>
                        <a:rPr lang="ru-RU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 : </a:t>
                      </a:r>
                      <a:r>
                        <a:rPr lang="en-US" sz="4000" b="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lang="en-US" sz="4000" b="0" baseline="-250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ru-RU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 </a:t>
                      </a:r>
                      <a:r>
                        <a:rPr lang="ru-RU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0,896 : 22,4 </a:t>
                      </a:r>
                      <a:r>
                        <a:rPr lang="ru-RU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 </a:t>
                      </a:r>
                      <a:r>
                        <a:rPr lang="ru-RU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0,04 моль</a:t>
                      </a:r>
                      <a:endParaRPr lang="ru-RU" sz="40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</a:t>
                      </a:r>
                      <a:r>
                        <a:rPr lang="ru-RU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уравнению реакции </a:t>
                      </a:r>
                      <a:r>
                        <a:rPr lang="en-US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lang="ru-RU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(K</a:t>
                      </a:r>
                      <a:r>
                        <a:rPr lang="ru-RU" sz="4000" b="0" baseline="-25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 </a:t>
                      </a:r>
                      <a:r>
                        <a:rPr lang="ru-RU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 = </a:t>
                      </a:r>
                      <a:r>
                        <a:rPr lang="en-US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lang="ru-RU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(H</a:t>
                      </a:r>
                      <a:r>
                        <a:rPr lang="ru-RU" sz="4000" b="0" baseline="-25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r>
                        <a:rPr lang="ru-RU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 = 0,04 моль</a:t>
                      </a:r>
                      <a:endParaRPr lang="en-US" sz="4000" b="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just" defTabSz="217704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m(K</a:t>
                      </a:r>
                      <a:r>
                        <a:rPr lang="en-US" sz="4000" b="0" baseline="-25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 )</a:t>
                      </a:r>
                      <a:r>
                        <a:rPr lang="ru-RU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 n(K</a:t>
                      </a:r>
                      <a:r>
                        <a:rPr lang="en-US" sz="4000" b="0" baseline="-25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 )</a:t>
                      </a:r>
                      <a:r>
                        <a:rPr lang="ru-RU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*</a:t>
                      </a:r>
                      <a:r>
                        <a:rPr lang="ru-RU" sz="4000" b="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M(K</a:t>
                      </a:r>
                      <a:r>
                        <a:rPr lang="en-US" sz="4000" b="0" baseline="-25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 ) = 0,04</a:t>
                      </a:r>
                      <a:r>
                        <a:rPr lang="ru-RU" sz="4000" b="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* </a:t>
                      </a:r>
                      <a:r>
                        <a:rPr lang="en-US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</a:t>
                      </a:r>
                      <a:r>
                        <a:rPr lang="ru-RU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 4,4 </a:t>
                      </a:r>
                      <a:r>
                        <a:rPr lang="ru-RU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</a:p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ru-RU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 Определена массовая доля сульфида калия </a:t>
                      </a:r>
                      <a:r>
                        <a:rPr lang="ru-RU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исходном </a:t>
                      </a:r>
                      <a:r>
                        <a:rPr lang="ru-RU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растворе: </a:t>
                      </a:r>
                    </a:p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w(K</a:t>
                      </a:r>
                      <a:r>
                        <a:rPr lang="en-US" sz="4000" b="0" baseline="-25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 )</a:t>
                      </a:r>
                      <a:r>
                        <a:rPr lang="ru-RU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 m(K</a:t>
                      </a:r>
                      <a:r>
                        <a:rPr lang="en-US" sz="4000" b="0" baseline="-25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r>
                        <a:rPr lang="en-US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 </a:t>
                      </a:r>
                      <a:r>
                        <a:rPr lang="ru-RU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 </a:t>
                      </a:r>
                      <a:r>
                        <a:rPr lang="en-US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r>
                        <a:rPr lang="ru-RU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: </a:t>
                      </a:r>
                      <a:r>
                        <a:rPr lang="en-US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 (</a:t>
                      </a:r>
                      <a:r>
                        <a:rPr lang="ru-RU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раствора</a:t>
                      </a:r>
                      <a:r>
                        <a:rPr lang="en-US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 = </a:t>
                      </a:r>
                      <a:r>
                        <a:rPr lang="en-US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4,4</a:t>
                      </a:r>
                      <a:r>
                        <a:rPr lang="ru-RU" sz="4000" b="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* </a:t>
                      </a:r>
                      <a:r>
                        <a:rPr lang="en-US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r>
                        <a:rPr lang="ru-RU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  <a:r>
                        <a:rPr lang="ru-RU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440 </a:t>
                      </a:r>
                      <a:r>
                        <a:rPr lang="en-US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 </a:t>
                      </a:r>
                      <a:r>
                        <a:rPr lang="en-US" sz="4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1%</a:t>
                      </a:r>
                      <a:endParaRPr lang="ru-RU" sz="40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40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Максимальный балл</a:t>
                      </a:r>
                      <a:endParaRPr lang="ru-RU" sz="4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4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4656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559152" y="359118"/>
            <a:ext cx="169218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0" b="1" dirty="0">
                <a:solidFill>
                  <a:prstClr val="black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Алгоритм подготовки к </a:t>
            </a:r>
            <a:r>
              <a:rPr lang="ru-RU" sz="6000" b="1" dirty="0" smtClean="0">
                <a:solidFill>
                  <a:prstClr val="black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заданию</a:t>
            </a:r>
            <a:r>
              <a:rPr lang="ru-RU" sz="4000" b="1" dirty="0" smtClean="0">
                <a:solidFill>
                  <a:prstClr val="black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r>
              <a:rPr lang="ru-RU" sz="7200" b="1" dirty="0" smtClean="0">
                <a:solidFill>
                  <a:srgbClr val="8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№29</a:t>
            </a:r>
            <a:endParaRPr lang="ru-RU" sz="7200" b="1" dirty="0">
              <a:solidFill>
                <a:srgbClr val="800000"/>
              </a:solidFill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lvl="0" algn="ctr" defTabSz="914400" hangingPunct="1">
              <a:spcBef>
                <a:spcPts val="0"/>
              </a:spcBef>
              <a:defRPr/>
            </a:pPr>
            <a:r>
              <a:rPr lang="ru-RU" sz="5400" b="1" i="1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Окислительно</a:t>
            </a:r>
            <a:r>
              <a:rPr lang="ru-RU" sz="5400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-восстановительные реакции</a:t>
            </a:r>
            <a:endParaRPr lang="ru-RU" sz="5400" i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088650" y="2679641"/>
            <a:ext cx="85689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Пример</a:t>
            </a:r>
            <a:endParaRPr lang="ru-RU" sz="6000" b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Users\user\Desktop\ЕГЭ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39"/>
            <a:ext cx="4245270" cy="2740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53308" y="3733736"/>
            <a:ext cx="2246649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выполнения заданий 29 и 30 используйте следующий перечень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веществ: </a:t>
            </a: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перманганат 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калия, гидрокарбонат натрия, сульфит натрия, сульфат бария, гидроксид калия, пероксид водорода. Допустимо использование воды в качестве среды протекания реакции.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74715" y="7578080"/>
            <a:ext cx="224664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29.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предложенного перечня выберите вещества, между которыми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окислительно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-восстановительная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реакция протекает с изменением цвета раствора. Выделения осадка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 газа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ходе этой реакции не наблюдается. В ответе запишите уравнение только одной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возможных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окислительно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-восстановительных реакций с участием выбранных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веществ. Составьте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электронный баланс, укажите окислитель и восстановитель.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2" descr="K:\АКАДЕМИЯ_ЯНВАРЬ_2017\АКАДЕМИЯ_ПРЕЗЕНТАЦИИ_ШАБЛОНЫ\шаблон для презентации академии\баннер светлый длин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" contrast="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25857"/>
            <a:ext cx="24387126" cy="1699779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7951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919192" y="359118"/>
            <a:ext cx="169218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0" b="1" dirty="0" smtClean="0">
                <a:solidFill>
                  <a:prstClr val="black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Задание </a:t>
            </a:r>
            <a:r>
              <a:rPr lang="ru-RU" sz="7200" b="1" dirty="0" smtClean="0">
                <a:solidFill>
                  <a:srgbClr val="8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№29</a:t>
            </a:r>
          </a:p>
          <a:p>
            <a:pPr lvl="0" algn="ctr" defTabSz="914400" hangingPunct="1">
              <a:spcBef>
                <a:spcPts val="0"/>
              </a:spcBef>
              <a:defRPr/>
            </a:pPr>
            <a:r>
              <a:rPr lang="ru-RU" sz="5400" b="1" i="1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Окислительно</a:t>
            </a:r>
            <a:r>
              <a:rPr lang="ru-RU" sz="5400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-восстановительные реакции</a:t>
            </a:r>
            <a:endParaRPr lang="ru-RU" sz="5400" i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Users\user\Desktop\ЕГЭ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39"/>
            <a:ext cx="4245270" cy="2740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903160" y="3314789"/>
            <a:ext cx="20306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Критерии оценивания</a:t>
            </a:r>
            <a:endParaRPr lang="ru-RU" b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3644602"/>
              </p:ext>
            </p:extLst>
          </p:nvPr>
        </p:nvGraphicFramePr>
        <p:xfrm>
          <a:off x="1018529" y="5057800"/>
          <a:ext cx="22350067" cy="559163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0313090"/>
                <a:gridCol w="2036977"/>
              </a:tblGrid>
              <a:tr h="12138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Содержание верного ответа и указания по оцениванию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(допускаются иные формулировки ответа, не искажающие его смысла)</a:t>
                      </a:r>
                      <a:endParaRPr lang="ru-RU" sz="40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Баллы</a:t>
                      </a:r>
                      <a:endParaRPr lang="ru-RU" sz="4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722832">
                <a:tc>
                  <a:txBody>
                    <a:bodyPr/>
                    <a:lstStyle/>
                    <a:p>
                      <a:pPr algn="just"/>
                      <a:r>
                        <a:rPr lang="ru-RU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Вариант ответа:</a:t>
                      </a:r>
                    </a:p>
                    <a:p>
                      <a:pPr algn="just"/>
                      <a:r>
                        <a:rPr lang="pl-PL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ru-RU" sz="4000" b="0" baseline="-25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pl-PL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SO</a:t>
                      </a:r>
                      <a:r>
                        <a:rPr lang="ru-RU" sz="4000" b="0" i="0" u="none" strike="noStrike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</a:t>
                      </a:r>
                      <a:r>
                        <a:rPr lang="pl-PL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+ 2KMnO</a:t>
                      </a:r>
                      <a:r>
                        <a:rPr lang="ru-RU" sz="4000" b="0" i="0" u="none" strike="noStrike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</a:t>
                      </a:r>
                      <a:r>
                        <a:rPr lang="pl-PL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+ 2KOH = Na</a:t>
                      </a:r>
                      <a:r>
                        <a:rPr lang="ru-RU" sz="4000" b="0" baseline="-25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pl-PL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SO</a:t>
                      </a:r>
                      <a:r>
                        <a:rPr lang="ru-RU" sz="4000" b="0" i="0" u="none" strike="noStrike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</a:t>
                      </a:r>
                      <a:r>
                        <a:rPr lang="pl-PL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+ 2K</a:t>
                      </a:r>
                      <a:r>
                        <a:rPr lang="ru-RU" sz="4000" b="0" i="0" u="none" strike="noStrike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pl-PL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MnO</a:t>
                      </a:r>
                      <a:r>
                        <a:rPr lang="ru-RU" sz="4000" b="0" i="0" u="none" strike="noStrike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</a:t>
                      </a:r>
                      <a:r>
                        <a:rPr lang="ru-RU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+ H</a:t>
                      </a:r>
                      <a:r>
                        <a:rPr lang="ru-RU" sz="4000" b="0" baseline="-25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pl-PL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O</a:t>
                      </a:r>
                    </a:p>
                    <a:p>
                      <a:pPr algn="just"/>
                      <a:r>
                        <a:rPr lang="ru-RU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2| </a:t>
                      </a:r>
                      <a:r>
                        <a:rPr lang="en-US" sz="40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Mn</a:t>
                      </a:r>
                      <a:r>
                        <a:rPr lang="ru-RU" sz="4000" b="0" baseline="30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+7</a:t>
                      </a:r>
                      <a:r>
                        <a:rPr lang="en-US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+ ē → </a:t>
                      </a:r>
                      <a:r>
                        <a:rPr lang="en-US" sz="40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Mn</a:t>
                      </a:r>
                      <a:r>
                        <a:rPr lang="ru-RU" sz="4000" b="0" baseline="30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+6</a:t>
                      </a:r>
                      <a:endParaRPr lang="ru-RU" sz="4000" b="0" i="0" u="none" strike="noStrike" kern="1200" baseline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ru-RU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1| </a:t>
                      </a:r>
                      <a:r>
                        <a:rPr lang="en-US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ru-RU" sz="4000" b="0" baseline="30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+4</a:t>
                      </a:r>
                      <a:r>
                        <a:rPr lang="en-US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– 2ē → S</a:t>
                      </a:r>
                      <a:r>
                        <a:rPr lang="ru-RU" sz="4000" b="0" baseline="30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+6</a:t>
                      </a:r>
                      <a:endParaRPr lang="ru-RU" sz="4000" b="0" i="0" u="none" strike="noStrike" kern="1200" baseline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ru-RU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Сульфит натрия (или сера в степени окисления +4) является восстановителем.</a:t>
                      </a:r>
                    </a:p>
                    <a:p>
                      <a:pPr algn="just"/>
                      <a:r>
                        <a:rPr lang="ru-RU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Перманганат калия (или марганец в степени окисления +7) – окислителем</a:t>
                      </a:r>
                      <a:endParaRPr lang="ru-RU" sz="32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40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Максимальный балл</a:t>
                      </a:r>
                      <a:endParaRPr lang="ru-RU" sz="4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endParaRPr lang="ru-RU" sz="4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11" name="Picture 2" descr="K:\АКАДЕМИЯ_ЯНВАРЬ_2017\АКАДЕМИЯ_ПРЕЗЕНТАЦИИ_ШАБЛОНЫ\шаблон для презентации академии\баннер светлый длин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" contrast="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25857"/>
            <a:ext cx="24387126" cy="1699779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8431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919192" y="359118"/>
            <a:ext cx="169218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0" b="1" dirty="0">
                <a:solidFill>
                  <a:prstClr val="black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Алгоритм подготовки к </a:t>
            </a:r>
            <a:r>
              <a:rPr lang="ru-RU" sz="6000" b="1" dirty="0" smtClean="0">
                <a:solidFill>
                  <a:prstClr val="black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заданию</a:t>
            </a:r>
            <a:r>
              <a:rPr lang="ru-RU" sz="4000" b="1" dirty="0" smtClean="0">
                <a:solidFill>
                  <a:prstClr val="black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r>
              <a:rPr lang="ru-RU" sz="7200" b="1" dirty="0" smtClean="0">
                <a:solidFill>
                  <a:srgbClr val="8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№</a:t>
            </a:r>
            <a:r>
              <a:rPr lang="ru-RU" sz="7200" b="1" dirty="0" smtClean="0">
                <a:solidFill>
                  <a:srgbClr val="8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30</a:t>
            </a:r>
            <a:endParaRPr lang="ru-RU" sz="7200" b="1" dirty="0">
              <a:solidFill>
                <a:srgbClr val="800000"/>
              </a:solidFill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lvl="0" algn="ctr" defTabSz="914400" hangingPunct="1">
              <a:spcBef>
                <a:spcPts val="0"/>
              </a:spcBef>
              <a:defRPr/>
            </a:pPr>
            <a:r>
              <a:rPr lang="ru-RU" sz="5400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Реакции </a:t>
            </a:r>
            <a:r>
              <a:rPr lang="ru-RU" sz="54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ионного обмена</a:t>
            </a:r>
            <a:endParaRPr lang="ru-RU" sz="5400" i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062730" y="3169131"/>
            <a:ext cx="85689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Пример</a:t>
            </a:r>
            <a:endParaRPr lang="ru-RU" sz="6000" b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Users\user\Desktop\ЕГЭ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39"/>
            <a:ext cx="4245270" cy="2740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53308" y="4337720"/>
            <a:ext cx="2246649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выполнения заданий 29 и 30 используйте следующий перечень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веществ: </a:t>
            </a: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перманганат 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калия, гидрокарбонат натрия, сульфит натрия, сульфат бария, гидроксид калия, пероксид водорода. Допустимо использование воды в качестве среды протекания реакции.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42692" y="8442176"/>
            <a:ext cx="224664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предложенного перечня веществ выберите кислую соль и вещество, которое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вступает с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этой кислой солью в реакцию ионного обмена. Запишите молекулярное,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полное 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сокращённое ионное уравнения реакции с участием выбранных веществ.</a:t>
            </a:r>
          </a:p>
        </p:txBody>
      </p:sp>
      <p:pic>
        <p:nvPicPr>
          <p:cNvPr id="9" name="Picture 2" descr="K:\АКАДЕМИЯ_ЯНВАРЬ_2017\АКАДЕМИЯ_ПРЕЗЕНТАЦИИ_ШАБЛОНЫ\шаблон для презентации академии\баннер светлый длин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" contrast="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25857"/>
            <a:ext cx="24387126" cy="1699779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8282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K:\АКАДЕМИЯ_ЯНВАРЬ_2017\АКАДЕМИЯ_ПРЕЗЕНТАЦИИ_ШАБЛОНЫ\шаблон для презентации академии\баннер светлый длин.pn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" contrast="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25857"/>
            <a:ext cx="24387126" cy="1699779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919192" y="359118"/>
            <a:ext cx="169218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0" b="1" dirty="0" smtClean="0">
                <a:solidFill>
                  <a:prstClr val="black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Задание</a:t>
            </a:r>
            <a:r>
              <a:rPr lang="ru-RU" sz="4000" b="1" dirty="0" smtClean="0">
                <a:solidFill>
                  <a:prstClr val="black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r>
              <a:rPr lang="ru-RU" sz="7200" b="1" dirty="0" smtClean="0">
                <a:solidFill>
                  <a:srgbClr val="8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№</a:t>
            </a:r>
            <a:r>
              <a:rPr lang="ru-RU" sz="7200" b="1" dirty="0" smtClean="0">
                <a:solidFill>
                  <a:srgbClr val="8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30</a:t>
            </a:r>
          </a:p>
          <a:p>
            <a:pPr lvl="0" algn="ctr" defTabSz="914400" hangingPunct="1">
              <a:spcBef>
                <a:spcPts val="0"/>
              </a:spcBef>
              <a:defRPr/>
            </a:pPr>
            <a:r>
              <a:rPr lang="ru-RU" sz="5400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Реакции </a:t>
            </a:r>
            <a:r>
              <a:rPr lang="ru-RU" sz="54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ионного </a:t>
            </a:r>
            <a:r>
              <a:rPr lang="ru-RU" sz="5400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обмена</a:t>
            </a:r>
            <a:endParaRPr lang="ru-RU" sz="5400" b="1" i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Users\user\Desktop\ЕГЭ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39"/>
            <a:ext cx="4245270" cy="2740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122635" y="3730287"/>
            <a:ext cx="20306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Критерии оценивания</a:t>
            </a:r>
            <a:endParaRPr lang="ru-RU" b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1221324"/>
              </p:ext>
            </p:extLst>
          </p:nvPr>
        </p:nvGraphicFramePr>
        <p:xfrm>
          <a:off x="1172681" y="5417840"/>
          <a:ext cx="22206164" cy="451151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0182302"/>
                <a:gridCol w="2023862"/>
              </a:tblGrid>
              <a:tr h="12138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Содержание верного ответа и указания по оцениванию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(допускаются иные формулировки ответа, не искажающие его смысла)</a:t>
                      </a:r>
                      <a:endParaRPr lang="ru-RU" sz="40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Баллы</a:t>
                      </a:r>
                      <a:endParaRPr lang="ru-RU" sz="4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598707">
                <a:tc>
                  <a:txBody>
                    <a:bodyPr/>
                    <a:lstStyle/>
                    <a:p>
                      <a:pPr algn="just"/>
                      <a:r>
                        <a:rPr lang="ru-RU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Вариант ответа:</a:t>
                      </a:r>
                    </a:p>
                    <a:p>
                      <a:pPr algn="just"/>
                      <a:r>
                        <a:rPr lang="pl-PL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2NaHCO</a:t>
                      </a:r>
                      <a:r>
                        <a:rPr lang="ru-RU" sz="4000" b="0" i="0" u="none" strike="noStrike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</a:t>
                      </a:r>
                      <a:r>
                        <a:rPr lang="pl-PL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+ 2KOH = Na</a:t>
                      </a:r>
                      <a:r>
                        <a:rPr lang="ru-RU" sz="4000" b="0" i="0" u="none" strike="noStrike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pl-PL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ru-RU" sz="4000" b="0" i="0" u="none" strike="noStrike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</a:t>
                      </a:r>
                      <a:r>
                        <a:rPr lang="pl-PL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+ K</a:t>
                      </a:r>
                      <a:r>
                        <a:rPr lang="ru-RU" sz="4000" b="0" i="0" u="none" strike="noStrike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pl-PL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ru-RU" sz="4000" b="0" i="0" u="none" strike="noStrike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</a:t>
                      </a:r>
                      <a:r>
                        <a:rPr lang="ru-RU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+ 2H</a:t>
                      </a:r>
                      <a:r>
                        <a:rPr lang="ru-RU" sz="4000" b="0" i="0" u="none" strike="noStrike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pl-PL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O</a:t>
                      </a:r>
                    </a:p>
                    <a:p>
                      <a:pPr algn="just"/>
                      <a:r>
                        <a:rPr lang="en-US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2Na</a:t>
                      </a:r>
                      <a:r>
                        <a:rPr lang="ru-RU" sz="4000" b="0" baseline="30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r>
                        <a:rPr lang="en-US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+ 2HCO</a:t>
                      </a:r>
                      <a:r>
                        <a:rPr lang="ru-RU" sz="4000" b="0" i="0" u="none" strike="noStrike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</a:t>
                      </a:r>
                      <a:r>
                        <a:rPr lang="ru-RU" sz="4000" b="0" i="0" u="none" strike="noStrike" kern="1200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  <a:r>
                        <a:rPr lang="ru-RU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+ 2K</a:t>
                      </a:r>
                      <a:r>
                        <a:rPr lang="ru-RU" sz="4000" b="0" baseline="30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r>
                        <a:rPr lang="pl-PL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+ 2OH</a:t>
                      </a:r>
                      <a:r>
                        <a:rPr lang="ru-RU" sz="4000" b="0" i="0" u="none" strike="noStrike" kern="1200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  <a:r>
                        <a:rPr lang="pl-PL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= 2Na</a:t>
                      </a:r>
                      <a:r>
                        <a:rPr lang="ru-RU" sz="4000" b="0" baseline="30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r>
                        <a:rPr lang="pl-PL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+ 2K</a:t>
                      </a:r>
                      <a:r>
                        <a:rPr lang="ru-RU" sz="4000" b="0" baseline="30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r>
                        <a:rPr lang="pl-PL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+ 2CO</a:t>
                      </a:r>
                      <a:r>
                        <a:rPr lang="ru-RU" sz="4000" b="0" i="0" u="none" strike="noStrike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</a:t>
                      </a:r>
                      <a:r>
                        <a:rPr lang="ru-RU" sz="4000" b="0" i="0" u="none" strike="noStrike" kern="1200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2-</a:t>
                      </a:r>
                      <a:r>
                        <a:rPr lang="en-US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+ 2H</a:t>
                      </a:r>
                      <a:r>
                        <a:rPr lang="ru-RU" sz="4000" b="0" i="0" u="none" strike="noStrike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en-US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O</a:t>
                      </a:r>
                    </a:p>
                    <a:p>
                      <a:pPr algn="just"/>
                      <a:r>
                        <a:rPr lang="en-US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HCO</a:t>
                      </a:r>
                      <a:r>
                        <a:rPr lang="ru-RU" sz="4000" b="0" i="0" u="none" strike="noStrike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</a:t>
                      </a:r>
                      <a:r>
                        <a:rPr lang="ru-RU" sz="4000" b="0" i="0" u="none" strike="noStrike" kern="1200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  <a:r>
                        <a:rPr lang="en-US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+ OH</a:t>
                      </a:r>
                      <a:r>
                        <a:rPr lang="ru-RU" sz="4000" b="0" i="0" u="none" strike="noStrike" kern="1200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  <a:r>
                        <a:rPr lang="en-US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= CO</a:t>
                      </a:r>
                      <a:r>
                        <a:rPr lang="ru-RU" sz="4000" b="0" i="0" u="none" strike="noStrike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</a:t>
                      </a:r>
                      <a:r>
                        <a:rPr lang="ru-RU" sz="4000" b="0" i="0" u="none" strike="noStrike" kern="1200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2-</a:t>
                      </a:r>
                      <a:r>
                        <a:rPr lang="en-US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+ H</a:t>
                      </a:r>
                      <a:r>
                        <a:rPr lang="ru-RU" sz="4000" b="0" i="0" u="none" strike="noStrike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en-US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O</a:t>
                      </a:r>
                      <a:endParaRPr lang="ru-RU" sz="28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40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Максимальный балл</a:t>
                      </a:r>
                      <a:endParaRPr lang="ru-RU" sz="4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endParaRPr lang="ru-RU" sz="4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5917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K:\АКАДЕМИЯ_ЯНВАРЬ_2017\АКАДЕМИЯ_ПРЕЗЕНТАЦИИ_ШАБЛОНЫ\шаблон для презентации академии\баннер светлый длин.pn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" contrast="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25857"/>
            <a:ext cx="24387126" cy="1699779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919192" y="359118"/>
            <a:ext cx="169218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0" b="1" dirty="0">
                <a:solidFill>
                  <a:prstClr val="black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Алгоритм подготовки к </a:t>
            </a:r>
            <a:r>
              <a:rPr lang="ru-RU" sz="6000" b="1" dirty="0" smtClean="0">
                <a:solidFill>
                  <a:prstClr val="black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заданию</a:t>
            </a:r>
            <a:r>
              <a:rPr lang="ru-RU" sz="4000" b="1" dirty="0" smtClean="0">
                <a:solidFill>
                  <a:prstClr val="black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r>
              <a:rPr lang="ru-RU" sz="7200" b="1" dirty="0" smtClean="0">
                <a:solidFill>
                  <a:srgbClr val="8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№</a:t>
            </a:r>
            <a:r>
              <a:rPr lang="ru-RU" sz="7200" b="1" dirty="0" smtClean="0">
                <a:solidFill>
                  <a:srgbClr val="8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31</a:t>
            </a:r>
            <a:endParaRPr lang="ru-RU" sz="7200" b="1" dirty="0">
              <a:solidFill>
                <a:srgbClr val="800000"/>
              </a:solidFill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lvl="0" algn="ctr" defTabSz="914400" hangingPunct="1">
              <a:spcBef>
                <a:spcPts val="0"/>
              </a:spcBef>
              <a:defRPr/>
            </a:pPr>
            <a:r>
              <a:rPr lang="ru-RU" sz="5400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Генетическая взаимосвязь </a:t>
            </a:r>
            <a:r>
              <a:rPr lang="ru-RU" sz="54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различных классов неорганических веществ</a:t>
            </a:r>
            <a:endParaRPr lang="ru-RU" sz="5400" i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062730" y="3833664"/>
            <a:ext cx="85689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Пример</a:t>
            </a:r>
            <a:endParaRPr lang="ru-RU" sz="6000" b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Users\user\Desktop\ЕГЭ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39"/>
            <a:ext cx="4245270" cy="2740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98912" y="5273824"/>
            <a:ext cx="22466496" cy="45422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электролизе водного раствора нитрата меди(II) получили металл. Металл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обработали концентрированной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серной кислотой при нагревании. Выделившийся в результате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газ прореагировал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сероводородом с образованием простого вещества. Это вещество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нагрели с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концентрированным раствором гидроксида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калия.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Напишите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уравнения четырёх описанных реакций.</a:t>
            </a:r>
            <a:endParaRPr lang="ru-RU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5565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sun6-20.userapi.com/s/v1/ig2/BRmafM3OgCy1K3TiMn9dFnGPeqjJK-3yr-kbozpgBwR0A1jZ_t87VXRWDlI3ek8AtdxSZjjyBmDXweexdGuRgMat.jpg?size=1075x1110&amp;quality=95&amp;crop=0,2,1075,1110&amp;ava=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1" t="24330" r="9695" b="25331"/>
          <a:stretch/>
        </p:blipFill>
        <p:spPr bwMode="auto">
          <a:xfrm>
            <a:off x="0" y="-5367"/>
            <a:ext cx="4495876" cy="2969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818485" y="509921"/>
            <a:ext cx="146176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hangingPunct="1">
              <a:spcBef>
                <a:spcPts val="0"/>
              </a:spcBef>
              <a:defRPr/>
            </a:pPr>
            <a:r>
              <a:rPr lang="ru-RU" sz="6000" b="1" dirty="0" smtClean="0">
                <a:solidFill>
                  <a:srgbClr val="8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Связь </a:t>
            </a:r>
            <a:r>
              <a:rPr lang="ru-RU" sz="6000" b="1" dirty="0">
                <a:solidFill>
                  <a:srgbClr val="8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экзаменационных </a:t>
            </a:r>
            <a:r>
              <a:rPr lang="ru-RU" sz="6000" b="1" dirty="0" smtClean="0">
                <a:solidFill>
                  <a:srgbClr val="8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моделей</a:t>
            </a:r>
          </a:p>
          <a:p>
            <a:pPr lvl="0" algn="ctr" defTabSz="914400" hangingPunct="1">
              <a:spcBef>
                <a:spcPts val="0"/>
              </a:spcBef>
              <a:defRPr/>
            </a:pPr>
            <a:r>
              <a:rPr lang="ru-RU" sz="6000" b="1" dirty="0" smtClean="0">
                <a:solidFill>
                  <a:srgbClr val="8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ОГЭ </a:t>
            </a:r>
            <a:r>
              <a:rPr lang="ru-RU" sz="6000" b="1" dirty="0">
                <a:solidFill>
                  <a:srgbClr val="8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и ЕГЭ по </a:t>
            </a:r>
            <a:r>
              <a:rPr lang="ru-RU" sz="6000" b="1" dirty="0" smtClean="0">
                <a:solidFill>
                  <a:srgbClr val="8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химии</a:t>
            </a:r>
            <a:endParaRPr lang="ru-RU" sz="5400" i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K:\АКАДЕМИЯ_ЯНВАРЬ_2017\АКАДЕМИЯ_ПРЕЗЕНТАЦИИ_ШАБЛОНЫ\шаблон для презентации академии\баннер светлый длин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" contrast="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25857"/>
            <a:ext cx="24387126" cy="1699779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43738" y="-14495"/>
            <a:ext cx="4243388" cy="273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3743756" y="3329608"/>
            <a:ext cx="16899614" cy="1399341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Подходы к оценке учебных достижений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химии в основной и средней школе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едины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743756" y="7930540"/>
            <a:ext cx="16899614" cy="4547312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данного принципа обеспечивается:</a:t>
            </a:r>
          </a:p>
          <a:p>
            <a:pPr algn="ctr">
              <a:spcBef>
                <a:spcPts val="0"/>
              </a:spcBef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единством требований, предъявляемых к отбору содержания,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проверяемого заданиями ОГЭ и ЕГЭ;</a:t>
            </a:r>
          </a:p>
          <a:p>
            <a:pPr algn="ctr">
              <a:spcBef>
                <a:spcPts val="0"/>
              </a:spcBef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сходством структур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экзаменационных вариантов КИМ для ОГЭ и ЕГЭ;</a:t>
            </a:r>
          </a:p>
          <a:p>
            <a:pPr algn="ctr">
              <a:spcBef>
                <a:spcPts val="0"/>
              </a:spcBef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использованием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аналогичных моделей заданий;</a:t>
            </a:r>
          </a:p>
          <a:p>
            <a:pPr algn="ctr">
              <a:spcBef>
                <a:spcPts val="0"/>
              </a:spcBef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идентичностью систем оценивания заданий аналогичных типов,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используемых как в ОГЭ, так и в ЕГЭ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743756" y="5670883"/>
            <a:ext cx="16899614" cy="1353244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Важнейший принцип, 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учитываемый при разработке заданий </a:t>
            </a: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преемственность КИМ ОГЭ и ЕГЭ</a:t>
            </a:r>
          </a:p>
        </p:txBody>
      </p:sp>
      <p:sp>
        <p:nvSpPr>
          <p:cNvPr id="3" name="Стрелка вниз 2"/>
          <p:cNvSpPr/>
          <p:nvPr/>
        </p:nvSpPr>
        <p:spPr>
          <a:xfrm>
            <a:off x="11690282" y="4728949"/>
            <a:ext cx="874030" cy="9064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11690282" y="7024127"/>
            <a:ext cx="874030" cy="9064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1700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K:\АКАДЕМИЯ_ЯНВАРЬ_2017\АКАДЕМИЯ_ПРЕЗЕНТАЦИИ_ШАБЛОНЫ\шаблон для презентации академии\баннер светлый длин.pn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" contrast="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25857"/>
            <a:ext cx="24387126" cy="1699779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919192" y="346760"/>
            <a:ext cx="1634581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0" b="1" dirty="0" smtClean="0">
                <a:solidFill>
                  <a:prstClr val="black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Задание</a:t>
            </a:r>
            <a:r>
              <a:rPr lang="ru-RU" sz="4000" b="1" dirty="0" smtClean="0">
                <a:solidFill>
                  <a:prstClr val="black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r>
              <a:rPr lang="ru-RU" sz="7200" b="1" dirty="0" smtClean="0">
                <a:solidFill>
                  <a:srgbClr val="8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№</a:t>
            </a:r>
            <a:r>
              <a:rPr lang="ru-RU" sz="7200" b="1" dirty="0" smtClean="0">
                <a:solidFill>
                  <a:srgbClr val="8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31</a:t>
            </a:r>
            <a:endParaRPr lang="ru-RU" sz="7200" b="1" dirty="0">
              <a:solidFill>
                <a:srgbClr val="800000"/>
              </a:solidFill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lvl="0" algn="ctr" defTabSz="914400" hangingPunct="1">
              <a:spcBef>
                <a:spcPts val="0"/>
              </a:spcBef>
              <a:defRPr/>
            </a:pPr>
            <a:r>
              <a:rPr lang="ru-RU" sz="5400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Генетическая </a:t>
            </a:r>
            <a:r>
              <a:rPr lang="ru-RU" sz="54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взаимосвязь различных классов неорганических </a:t>
            </a:r>
            <a:r>
              <a:rPr lang="ru-RU" sz="5400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веществ</a:t>
            </a:r>
            <a:endParaRPr lang="ru-RU" sz="5400" i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Users\user\Desktop\ЕГЭ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39"/>
            <a:ext cx="4245270" cy="2740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122635" y="3635763"/>
            <a:ext cx="20306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Критерии оценивания</a:t>
            </a:r>
            <a:endParaRPr lang="ru-RU" b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9290122"/>
              </p:ext>
            </p:extLst>
          </p:nvPr>
        </p:nvGraphicFramePr>
        <p:xfrm>
          <a:off x="1172681" y="4913784"/>
          <a:ext cx="22206164" cy="674560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0182302"/>
                <a:gridCol w="2023862"/>
              </a:tblGrid>
              <a:tr h="12138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Содержание верного ответа и указания по оцениванию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(допускаются иные формулировки ответа, не искажающие его смысла)</a:t>
                      </a:r>
                      <a:endParaRPr lang="ru-RU" sz="40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Баллы</a:t>
                      </a:r>
                      <a:endParaRPr lang="ru-RU" sz="4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598707">
                <a:tc>
                  <a:txBody>
                    <a:bodyPr/>
                    <a:lstStyle/>
                    <a:p>
                      <a:pPr algn="just"/>
                      <a:r>
                        <a:rPr lang="ru-RU" sz="4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Вариант ответа:</a:t>
                      </a:r>
                    </a:p>
                    <a:p>
                      <a:pPr algn="just"/>
                      <a:r>
                        <a:rPr lang="ru-RU" sz="4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 включает в себя четыре уравнения возможных реакций, соответствующих</a:t>
                      </a:r>
                    </a:p>
                    <a:p>
                      <a:pPr algn="just"/>
                      <a:r>
                        <a:rPr lang="ru-RU" sz="4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описанным превращениям:</a:t>
                      </a:r>
                    </a:p>
                    <a:p>
                      <a:pPr algn="just"/>
                      <a:r>
                        <a:rPr lang="pt-BR" sz="4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1) 2Cu(NO</a:t>
                      </a:r>
                      <a:r>
                        <a:rPr lang="ru-RU" sz="4000" b="0" i="0" u="none" strike="noStrike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</a:t>
                      </a:r>
                      <a:r>
                        <a:rPr lang="pt-BR" sz="4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ru-RU" sz="4000" b="0" i="0" u="none" strike="noStrike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pt-BR" sz="4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+ 2H</a:t>
                      </a:r>
                      <a:r>
                        <a:rPr lang="ru-RU" sz="4000" b="0" i="0" u="none" strike="noStrike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pt-BR" sz="4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 = 2Cu + 4HNO</a:t>
                      </a:r>
                      <a:r>
                        <a:rPr lang="ru-RU" sz="4000" b="0" i="0" u="none" strike="noStrike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</a:t>
                      </a:r>
                      <a:r>
                        <a:rPr lang="pt-BR" sz="4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O</a:t>
                      </a:r>
                      <a:r>
                        <a:rPr lang="ru-RU" sz="4000" b="0" i="0" u="none" strike="noStrike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pt-BR" sz="4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(электролиз)</a:t>
                      </a:r>
                    </a:p>
                    <a:p>
                      <a:pPr algn="just"/>
                      <a:r>
                        <a:rPr lang="pt-BR" sz="4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2) Cu + 2H</a:t>
                      </a:r>
                      <a:r>
                        <a:rPr lang="ru-RU" sz="4000" b="0" i="0" u="none" strike="noStrike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pt-BR" sz="4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</a:t>
                      </a:r>
                      <a:r>
                        <a:rPr lang="ru-RU" sz="4000" b="0" i="0" u="none" strike="noStrike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</a:t>
                      </a:r>
                      <a:r>
                        <a:rPr lang="pt-BR" sz="4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(конц.) = CuSO</a:t>
                      </a:r>
                      <a:r>
                        <a:rPr lang="ru-RU" sz="4000" b="0" i="0" u="none" strike="noStrike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</a:t>
                      </a:r>
                      <a:r>
                        <a:rPr lang="pt-BR" sz="4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SO</a:t>
                      </a:r>
                      <a:r>
                        <a:rPr lang="ru-RU" sz="4000" b="0" i="0" u="none" strike="noStrike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pt-BR" sz="4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+ 2H</a:t>
                      </a:r>
                      <a:r>
                        <a:rPr lang="ru-RU" sz="4000" b="0" i="0" u="none" strike="noStrike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pt-BR" sz="4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</a:p>
                    <a:p>
                      <a:pPr algn="just"/>
                      <a:r>
                        <a:rPr lang="pt-BR" sz="4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3) SO</a:t>
                      </a:r>
                      <a:r>
                        <a:rPr lang="ru-RU" sz="4000" b="0" i="0" u="none" strike="noStrike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pt-BR" sz="4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+ 2H</a:t>
                      </a:r>
                      <a:r>
                        <a:rPr lang="ru-RU" sz="4000" b="0" i="0" u="none" strike="noStrike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pt-BR" sz="4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 = 3S + 2H</a:t>
                      </a:r>
                      <a:r>
                        <a:rPr lang="ru-RU" sz="4000" b="0" i="0" u="none" strike="noStrike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pt-BR" sz="4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</a:p>
                    <a:p>
                      <a:pPr algn="just"/>
                      <a:r>
                        <a:rPr lang="pt-BR" sz="4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4) 3S + 6KOH = 2K</a:t>
                      </a:r>
                      <a:r>
                        <a:rPr lang="ru-RU" sz="4000" b="0" i="0" u="none" strike="noStrike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pt-BR" sz="4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 + K</a:t>
                      </a:r>
                      <a:r>
                        <a:rPr lang="ru-RU" sz="4000" b="0" i="0" u="none" strike="noStrike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pt-BR" sz="4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</a:t>
                      </a:r>
                      <a:r>
                        <a:rPr lang="ru-RU" sz="4000" b="0" i="0" u="none" strike="noStrike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</a:t>
                      </a:r>
                      <a:r>
                        <a:rPr lang="pt-BR" sz="4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+ 3H</a:t>
                      </a:r>
                      <a:r>
                        <a:rPr lang="ru-RU" sz="4000" b="0" i="0" u="none" strike="noStrike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pt-BR" sz="4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</a:p>
                    <a:p>
                      <a:pPr algn="just"/>
                      <a:r>
                        <a:rPr lang="ru-RU" sz="4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(возможно образование </a:t>
                      </a:r>
                      <a:r>
                        <a:rPr lang="en-US" sz="4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r>
                        <a:rPr lang="ru-RU" sz="4000" b="0" i="0" u="none" strike="noStrike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en-US" sz="4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ru-RU" sz="4000" b="0" i="0" u="none" strike="noStrike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en-US" sz="4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ru-RU" sz="4000" b="0" i="0" u="none" strike="noStrike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</a:t>
                      </a:r>
                      <a:r>
                        <a:rPr lang="en-US" sz="4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40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40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Максимальный балл</a:t>
                      </a:r>
                      <a:endParaRPr lang="ru-RU" sz="4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</a:t>
                      </a:r>
                      <a:endParaRPr lang="ru-RU" sz="4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3643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K:\АКАДЕМИЯ_ЯНВАРЬ_2017\АКАДЕМИЯ_ПРЕЗЕНТАЦИИ_ШАБЛОНЫ\шаблон для презентации академии\баннер светлый длин.pn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" contrast="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25857"/>
            <a:ext cx="24387126" cy="1699779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919192" y="359118"/>
            <a:ext cx="169218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0" b="1" dirty="0">
                <a:solidFill>
                  <a:prstClr val="black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Алгоритм подготовки к </a:t>
            </a:r>
            <a:r>
              <a:rPr lang="ru-RU" sz="6000" b="1" dirty="0" smtClean="0">
                <a:solidFill>
                  <a:prstClr val="black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заданию</a:t>
            </a:r>
            <a:r>
              <a:rPr lang="ru-RU" sz="4000" b="1" dirty="0" smtClean="0">
                <a:solidFill>
                  <a:prstClr val="black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r>
              <a:rPr lang="ru-RU" sz="7200" b="1" dirty="0" smtClean="0">
                <a:solidFill>
                  <a:srgbClr val="8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№</a:t>
            </a:r>
            <a:r>
              <a:rPr lang="ru-RU" sz="7200" b="1" dirty="0" smtClean="0">
                <a:solidFill>
                  <a:srgbClr val="8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32</a:t>
            </a:r>
            <a:endParaRPr lang="ru-RU" sz="7200" b="1" dirty="0">
              <a:solidFill>
                <a:srgbClr val="800000"/>
              </a:solidFill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lvl="0" algn="ctr" defTabSz="914400" hangingPunct="1">
              <a:spcBef>
                <a:spcPts val="0"/>
              </a:spcBef>
              <a:defRPr/>
            </a:pPr>
            <a:r>
              <a:rPr lang="ru-RU" sz="5400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Взаимосвязь </a:t>
            </a:r>
            <a:r>
              <a:rPr lang="ru-RU" sz="54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органических веществ</a:t>
            </a:r>
            <a:endParaRPr lang="ru-RU" sz="5400" i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062730" y="2675867"/>
            <a:ext cx="85689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Пример</a:t>
            </a:r>
            <a:endParaRPr lang="ru-RU" sz="6000" b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Users\user\Desktop\ЕГЭ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39"/>
            <a:ext cx="4245270" cy="2740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60315" y="4049688"/>
            <a:ext cx="224664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Напишите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уравнения реакций, с помощью которых можно осуществить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следующие превращения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user\Desktop\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6002" y="5553905"/>
            <a:ext cx="11475122" cy="3372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24622" y="9162256"/>
            <a:ext cx="224664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написании уравнений реакций указывайте преимущественно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образующиеся продукты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используйте структурные формулы органических веществ.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7524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K:\АКАДЕМИЯ_ЯНВАРЬ_2017\АКАДЕМИЯ_ПРЕЗЕНТАЦИИ_ШАБЛОНЫ\шаблон для презентации академии\баннер светлый длин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" contrast="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25857"/>
            <a:ext cx="24387126" cy="1699779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919192" y="126659"/>
            <a:ext cx="169218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0" b="1" dirty="0" smtClean="0">
                <a:solidFill>
                  <a:prstClr val="black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Задание</a:t>
            </a:r>
            <a:r>
              <a:rPr lang="ru-RU" sz="4000" b="1" dirty="0" smtClean="0">
                <a:solidFill>
                  <a:prstClr val="black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r>
              <a:rPr lang="ru-RU" sz="7200" b="1" dirty="0" smtClean="0">
                <a:solidFill>
                  <a:srgbClr val="8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№</a:t>
            </a:r>
            <a:r>
              <a:rPr lang="ru-RU" sz="7200" b="1" dirty="0" smtClean="0">
                <a:solidFill>
                  <a:srgbClr val="8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32</a:t>
            </a:r>
            <a:endParaRPr lang="ru-RU" sz="7200" b="1" dirty="0">
              <a:solidFill>
                <a:srgbClr val="800000"/>
              </a:solidFill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lvl="0" algn="ctr" defTabSz="914400" hangingPunct="1">
              <a:spcBef>
                <a:spcPts val="0"/>
              </a:spcBef>
              <a:defRPr/>
            </a:pPr>
            <a:r>
              <a:rPr lang="ru-RU" sz="5400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Взаимосвязь </a:t>
            </a:r>
            <a:r>
              <a:rPr lang="ru-RU" sz="54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органических </a:t>
            </a:r>
            <a:r>
              <a:rPr lang="ru-RU" sz="5400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веществ</a:t>
            </a:r>
            <a:endParaRPr lang="ru-RU" sz="5400" i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Users\user\Desktop\ЕГЭ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39"/>
            <a:ext cx="4245270" cy="2740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040435" y="2344275"/>
            <a:ext cx="20306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Критерии оценивания</a:t>
            </a:r>
            <a:endParaRPr lang="ru-RU" b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5848875"/>
              </p:ext>
            </p:extLst>
          </p:nvPr>
        </p:nvGraphicFramePr>
        <p:xfrm>
          <a:off x="1090481" y="3514968"/>
          <a:ext cx="22206164" cy="9466923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0182302"/>
                <a:gridCol w="2023862"/>
              </a:tblGrid>
              <a:tr h="14108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Содержание верного ответа и указания по оцениванию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(допускаются иные формулировки ответа, не искажающие его смысла)</a:t>
                      </a:r>
                      <a:endParaRPr lang="ru-RU" sz="40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Баллы</a:t>
                      </a:r>
                      <a:endParaRPr lang="ru-RU" sz="4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335962">
                <a:tc>
                  <a:txBody>
                    <a:bodyPr/>
                    <a:lstStyle/>
                    <a:p>
                      <a:pPr algn="l"/>
                      <a:r>
                        <a:rPr lang="ru-RU" sz="4000" b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Вариант ответа:</a:t>
                      </a:r>
                    </a:p>
                    <a:p>
                      <a:pPr algn="l"/>
                      <a:endParaRPr lang="ru-RU" sz="40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40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20080">
                <a:tc>
                  <a:txBody>
                    <a:bodyPr/>
                    <a:lstStyle/>
                    <a:p>
                      <a:pPr algn="r"/>
                      <a:r>
                        <a:rPr lang="ru-RU" sz="4000" b="1" i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Максимальный балл</a:t>
                      </a:r>
                      <a:endParaRPr lang="ru-RU" sz="4000" b="1" i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i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ru-RU" sz="4000" b="1" i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123" name="Picture 3" descr="C:\Users\user\Desktop\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224" y="4905375"/>
            <a:ext cx="9866089" cy="668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0987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K:\АКАДЕМИЯ_ЯНВАРЬ_2017\АКАДЕМИЯ_ПРЕЗЕНТАЦИИ_ШАБЛОНЫ\шаблон для презентации академии\баннер светлый длин.pn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" contrast="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25857"/>
            <a:ext cx="24387126" cy="1699779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919192" y="359118"/>
            <a:ext cx="18434048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400" b="1" dirty="0">
                <a:solidFill>
                  <a:prstClr val="black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Алгоритм подготовки к </a:t>
            </a:r>
            <a:r>
              <a:rPr lang="ru-RU" sz="5400" b="1" dirty="0" smtClean="0">
                <a:solidFill>
                  <a:prstClr val="black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заданию</a:t>
            </a:r>
            <a:r>
              <a:rPr lang="ru-RU" sz="3600" b="1" dirty="0" smtClean="0">
                <a:solidFill>
                  <a:prstClr val="black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r>
              <a:rPr lang="ru-RU" sz="6600" b="1" dirty="0" smtClean="0">
                <a:solidFill>
                  <a:srgbClr val="8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№</a:t>
            </a:r>
            <a:r>
              <a:rPr lang="ru-RU" sz="6600" b="1" dirty="0" smtClean="0">
                <a:solidFill>
                  <a:srgbClr val="8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33</a:t>
            </a:r>
            <a:endParaRPr lang="ru-RU" sz="6600" b="1" dirty="0">
              <a:solidFill>
                <a:srgbClr val="800000"/>
              </a:solidFill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lvl="0" algn="ctr" defTabSz="914400" hangingPunct="1">
              <a:spcBef>
                <a:spcPts val="0"/>
              </a:spcBef>
              <a:defRPr/>
            </a:pPr>
            <a:r>
              <a:rPr lang="ru-RU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Молекулярная </a:t>
            </a:r>
            <a:r>
              <a:rPr lang="ru-RU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структурная </a:t>
            </a:r>
            <a:r>
              <a:rPr lang="ru-RU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формулы органического вещества</a:t>
            </a:r>
            <a:endParaRPr lang="ru-RU" i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949123" y="2803372"/>
            <a:ext cx="85689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Пример</a:t>
            </a:r>
            <a:endParaRPr lang="ru-RU" sz="6000" b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Users\user\Desktop\ЕГЭ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39"/>
            <a:ext cx="4245270" cy="2740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13958" y="4178004"/>
            <a:ext cx="22239282" cy="7786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сгорании органического вещества А массой 3,4 г получено 4,48 л (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н.у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углекислого газа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1,8 г воды. Известно, что вещество А вступает в реакцию с раствором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гидроксида лития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нагревании, в результате чего образуется предельный одноатомный спирт и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соль, кислотный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остаток которой содержит семь атомов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углерода. На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основании данных условия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914400" indent="-914400" algn="just">
              <a:spcBef>
                <a:spcPts val="0"/>
              </a:spcBef>
              <a:buAutoNum type="arabicParenR"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проведите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необходимые вычисления (указывайте единицы измерения и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обозначения искомых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физических величин) и установите молекулярную формулу вещества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А;</a:t>
            </a:r>
          </a:p>
          <a:p>
            <a:pPr marL="914400" indent="-914400" algn="just">
              <a:spcBef>
                <a:spcPts val="0"/>
              </a:spcBef>
              <a:buAutoNum type="arabicParenR"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составьте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возможную структурную формулу вещества А, которая однозначно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отражает порядок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связи атомов в его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молекуле;</a:t>
            </a:r>
          </a:p>
          <a:p>
            <a:pPr marL="914400" indent="-914400" algn="just">
              <a:spcBef>
                <a:spcPts val="0"/>
              </a:spcBef>
              <a:buAutoNum type="arabicParenR"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напишите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уравнение реакции вещества А с раствором гидроксида лития при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нагревании (используйте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структурные формулы органических веществ).</a:t>
            </a:r>
            <a:endParaRPr lang="ru-RU" sz="4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7330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K:\АКАДЕМИЯ_ЯНВАРЬ_2017\АКАДЕМИЯ_ПРЕЗЕНТАЦИИ_ШАБЛОНЫ\шаблон для презентации академии\баннер светлый длин.pn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" contrast="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25857"/>
            <a:ext cx="24387126" cy="1699779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122635" y="8499"/>
            <a:ext cx="2195068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400" b="1" dirty="0" smtClean="0">
                <a:solidFill>
                  <a:prstClr val="black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Задание</a:t>
            </a:r>
            <a:r>
              <a:rPr lang="ru-RU" sz="3600" b="1" dirty="0" smtClean="0">
                <a:solidFill>
                  <a:prstClr val="black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r>
              <a:rPr lang="ru-RU" sz="6600" b="1" dirty="0" smtClean="0">
                <a:solidFill>
                  <a:srgbClr val="8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№</a:t>
            </a:r>
            <a:r>
              <a:rPr lang="ru-RU" sz="6600" b="1" dirty="0" smtClean="0">
                <a:solidFill>
                  <a:srgbClr val="8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33</a:t>
            </a:r>
            <a:endParaRPr lang="ru-RU" sz="6600" b="1" dirty="0">
              <a:solidFill>
                <a:srgbClr val="800000"/>
              </a:solidFill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lvl="0" algn="ctr" defTabSz="914400" hangingPunct="1">
              <a:spcBef>
                <a:spcPts val="0"/>
              </a:spcBef>
              <a:defRPr/>
            </a:pPr>
            <a:r>
              <a:rPr lang="ru-RU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Молекулярная </a:t>
            </a:r>
            <a:r>
              <a:rPr lang="ru-RU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и структурная формулы органического вещества</a:t>
            </a:r>
          </a:p>
          <a:p>
            <a:pPr lvl="0" algn="ctr" defTabSz="914400" hangingPunct="1">
              <a:spcBef>
                <a:spcPts val="0"/>
              </a:spcBef>
              <a:defRPr/>
            </a:pPr>
            <a:endParaRPr lang="ru-RU" sz="5400" i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Users\user\Desktop\ЕГЭ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39"/>
            <a:ext cx="4199112" cy="2710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122635" y="1866157"/>
            <a:ext cx="20306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Критерии оценивания</a:t>
            </a:r>
            <a:endParaRPr lang="ru-RU" b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5696480"/>
              </p:ext>
            </p:extLst>
          </p:nvPr>
        </p:nvGraphicFramePr>
        <p:xfrm>
          <a:off x="1221487" y="2898305"/>
          <a:ext cx="22108551" cy="10486452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0093585"/>
                <a:gridCol w="2014966"/>
              </a:tblGrid>
              <a:tr h="12244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Содержание верного ответа и указания по оцениванию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(допускаются иные формулировки ответа, не искажающие его смысла)</a:t>
                      </a:r>
                      <a:endParaRPr lang="ru-RU" sz="3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Баллы</a:t>
                      </a:r>
                      <a:endParaRPr lang="ru-RU" sz="3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8469959">
                <a:tc>
                  <a:txBody>
                    <a:bodyPr/>
                    <a:lstStyle/>
                    <a:p>
                      <a:pPr algn="just"/>
                      <a:r>
                        <a:rPr lang="ru-RU" sz="36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Вариант ответа:</a:t>
                      </a:r>
                    </a:p>
                    <a:p>
                      <a:pPr algn="just"/>
                      <a:r>
                        <a:rPr lang="ru-RU" sz="36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Проведены необходимые вычисления, и найдена молекулярная формула вещества А:</a:t>
                      </a:r>
                    </a:p>
                    <a:p>
                      <a:pPr algn="just"/>
                      <a:r>
                        <a:rPr lang="ru-RU" sz="36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n(CO</a:t>
                      </a:r>
                      <a:r>
                        <a:rPr lang="ru-RU" sz="3600" b="0" i="0" u="none" strike="noStrike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ru-RU" sz="36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 = 4,48 / 22,4 = 0,2 моль; n(С) = 0,2 моль</a:t>
                      </a:r>
                    </a:p>
                    <a:p>
                      <a:pPr algn="just"/>
                      <a:r>
                        <a:rPr lang="pt-BR" sz="36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n(H</a:t>
                      </a:r>
                      <a:r>
                        <a:rPr lang="ru-RU" sz="3600" b="0" i="0" u="none" strike="noStrike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pt-BR" sz="36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O) = 1,8 / 18 = 0,1 моль; n(H) = 0,1 ∙ 2 = 0,2 моль</a:t>
                      </a:r>
                    </a:p>
                    <a:p>
                      <a:pPr algn="just"/>
                      <a:r>
                        <a:rPr lang="en-US" sz="36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m(C + H) = 0,2 ∙ 12 + 0,2 ∙ 1 = 2,6 </a:t>
                      </a:r>
                      <a:r>
                        <a:rPr lang="ru-RU" sz="36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</a:t>
                      </a:r>
                    </a:p>
                    <a:p>
                      <a:pPr algn="just"/>
                      <a:r>
                        <a:rPr lang="ru-RU" sz="36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m(О) = 3,4 – 2,6 = 0,8 г</a:t>
                      </a:r>
                    </a:p>
                    <a:p>
                      <a:pPr algn="just"/>
                      <a:r>
                        <a:rPr lang="pt-BR" sz="36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n(O) = 0,8 / 16 = 0,05 моль</a:t>
                      </a:r>
                    </a:p>
                    <a:p>
                      <a:pPr algn="just"/>
                      <a:r>
                        <a:rPr lang="pt-BR" sz="36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n(С) : n(Н) : n(O) = 0,2 : 0,2 : 0,05 = 4 : 4 : 1</a:t>
                      </a:r>
                    </a:p>
                    <a:p>
                      <a:pPr algn="just"/>
                      <a:r>
                        <a:rPr lang="ru-RU" sz="36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Молекулярная формула - </a:t>
                      </a:r>
                      <a:r>
                        <a:rPr lang="en-US" sz="36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ru-RU" sz="3600" b="0" i="0" u="none" strike="noStrike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</a:t>
                      </a:r>
                      <a:r>
                        <a:rPr lang="en-US" sz="36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ru-RU" sz="3600" b="0" i="0" u="none" strike="noStrike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</a:t>
                      </a:r>
                      <a:r>
                        <a:rPr lang="en-US" sz="36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ru-RU" sz="3600" b="0" i="0" u="none" strike="noStrike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</a:p>
                    <a:p>
                      <a:pPr algn="just"/>
                      <a:r>
                        <a:rPr lang="ru-RU" sz="36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Приведена структурная формула вещества А:</a:t>
                      </a:r>
                    </a:p>
                    <a:p>
                      <a:pPr algn="just"/>
                      <a:endParaRPr lang="ru-RU" sz="3600" b="0" i="0" u="none" strike="noStrike" kern="1200" baseline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endParaRPr lang="ru-RU" sz="3600" b="0" i="0" u="none" strike="noStrike" kern="1200" baseline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indent="0" algn="just" defTabSz="21770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Составлено уравнение реакции с раствором гидроксида лития:</a:t>
                      </a:r>
                      <a:endParaRPr lang="en-US" sz="3600" b="0" i="0" u="none" strike="noStrike" kern="1200" baseline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32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32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92088">
                <a:tc>
                  <a:txBody>
                    <a:bodyPr/>
                    <a:lstStyle/>
                    <a:p>
                      <a:pPr marL="0" marR="0" indent="0" algn="r" defTabSz="21770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Максимальный балл</a:t>
                      </a:r>
                      <a:endParaRPr lang="en-US" sz="3200" b="1" i="0" u="none" strike="noStrike" kern="1200" baseline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ru-RU" sz="3200" b="1" i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6146" name="Picture 2" descr="C:\Users\user\Desktop\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1359" y="9673353"/>
            <a:ext cx="2819579" cy="1166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user\Desktop\4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6688" y="11457805"/>
            <a:ext cx="8268919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3078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K:\АКАДЕМИЯ_ЯНВАРЬ_2017\АКАДЕМИЯ_ПРЕЗЕНТАЦИИ_ШАБЛОНЫ\шаблон для презентации академии\баннер светлый длин.pn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" contrast="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25857"/>
            <a:ext cx="24387126" cy="1699779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919192" y="359118"/>
            <a:ext cx="169218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0" b="1" dirty="0">
                <a:solidFill>
                  <a:prstClr val="black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Алгоритм подготовки к </a:t>
            </a:r>
            <a:r>
              <a:rPr lang="ru-RU" sz="6000" b="1" dirty="0" smtClean="0">
                <a:solidFill>
                  <a:prstClr val="black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заданию</a:t>
            </a:r>
            <a:r>
              <a:rPr lang="ru-RU" sz="4000" b="1" dirty="0" smtClean="0">
                <a:solidFill>
                  <a:prstClr val="black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r>
              <a:rPr lang="ru-RU" sz="7200" b="1" dirty="0" smtClean="0">
                <a:solidFill>
                  <a:srgbClr val="8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№</a:t>
            </a:r>
            <a:r>
              <a:rPr lang="ru-RU" sz="7200" b="1" dirty="0" smtClean="0">
                <a:solidFill>
                  <a:srgbClr val="8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34</a:t>
            </a:r>
            <a:endParaRPr lang="ru-RU" sz="7200" b="1" dirty="0">
              <a:solidFill>
                <a:srgbClr val="800000"/>
              </a:solidFill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lvl="0" algn="ctr" defTabSz="914400" hangingPunct="1">
              <a:spcBef>
                <a:spcPts val="0"/>
              </a:spcBef>
              <a:defRPr/>
            </a:pPr>
            <a:r>
              <a:rPr lang="ru-RU" sz="5400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Расчётная задача</a:t>
            </a:r>
            <a:endParaRPr lang="ru-RU" sz="5400" i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909087" y="3680034"/>
            <a:ext cx="85689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Пример</a:t>
            </a:r>
            <a:endParaRPr lang="ru-RU" sz="6000" b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Users\user\Desktop\ЕГЭ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39"/>
            <a:ext cx="4245270" cy="2740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42928" y="5129808"/>
            <a:ext cx="198022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Смесь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кальция и карбоната кальция, в которой массовая доля атомов кальция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составляет 50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%, растворили в 300 г соляной кислоты, взятой в избытке. При этом образовался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 массой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330 г. Один из выделившихся газов был поглощён 400 г 4%-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ного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раствора гидроксида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натрия. Вычислите массовую долю соли в образовавшемся после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поглощения газа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растворе.</a:t>
            </a:r>
          </a:p>
          <a:p>
            <a:pPr algn="just">
              <a:spcBef>
                <a:spcPts val="0"/>
              </a:spcBef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ответе запишите уравнения реакций, которые указаны в условии задачи, и приведите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необходимые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вычисления (указывайте единицы измерения и обозначения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искомых физических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величин).</a:t>
            </a:r>
            <a:endParaRPr lang="ru-RU" sz="4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3768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K:\АКАДЕМИЯ_ЯНВАРЬ_2017\АКАДЕМИЯ_ПРЕЗЕНТАЦИИ_ШАБЛОНЫ\шаблон для презентации академии\баннер светлый длин.pn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" contrast="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25857"/>
            <a:ext cx="24387126" cy="1699779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919192" y="39574"/>
            <a:ext cx="169218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0" b="1" dirty="0" smtClean="0">
                <a:solidFill>
                  <a:prstClr val="black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Задание</a:t>
            </a:r>
            <a:r>
              <a:rPr lang="ru-RU" sz="4000" b="1" dirty="0" smtClean="0">
                <a:solidFill>
                  <a:prstClr val="black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r>
              <a:rPr lang="ru-RU" sz="7200" b="1" dirty="0" smtClean="0">
                <a:solidFill>
                  <a:srgbClr val="8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№</a:t>
            </a:r>
            <a:r>
              <a:rPr lang="ru-RU" sz="7200" b="1" dirty="0" smtClean="0">
                <a:solidFill>
                  <a:srgbClr val="8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34</a:t>
            </a:r>
            <a:endParaRPr lang="ru-RU" sz="7200" b="1" dirty="0">
              <a:solidFill>
                <a:srgbClr val="800000"/>
              </a:solidFill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lvl="0" algn="ctr" defTabSz="914400" hangingPunct="1">
              <a:spcBef>
                <a:spcPts val="0"/>
              </a:spcBef>
              <a:defRPr/>
            </a:pPr>
            <a:r>
              <a:rPr lang="ru-RU" sz="5400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Расчётная задача</a:t>
            </a:r>
            <a:endParaRPr lang="ru-RU" sz="5400" i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Users\user\Desktop\ЕГЭ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39"/>
            <a:ext cx="4245270" cy="2740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470920" y="1962586"/>
            <a:ext cx="20306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Критерии оценивания</a:t>
            </a:r>
            <a:endParaRPr lang="ru-RU" b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1633686"/>
              </p:ext>
            </p:extLst>
          </p:nvPr>
        </p:nvGraphicFramePr>
        <p:xfrm>
          <a:off x="1090481" y="2793583"/>
          <a:ext cx="22206164" cy="1040453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0182302"/>
                <a:gridCol w="2023862"/>
              </a:tblGrid>
              <a:tr h="120509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Содержание верного ответа и указания по оцениванию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(допускаются иные формулировки ответа, не искажающие его смысла)</a:t>
                      </a:r>
                      <a:endParaRPr lang="ru-RU" sz="40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Баллы</a:t>
                      </a:r>
                      <a:endParaRPr lang="ru-RU" sz="4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363855">
                <a:tc>
                  <a:txBody>
                    <a:bodyPr/>
                    <a:lstStyle/>
                    <a:p>
                      <a:pPr algn="just"/>
                      <a:r>
                        <a:rPr lang="ru-RU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Вариант ответа:</a:t>
                      </a:r>
                    </a:p>
                    <a:p>
                      <a:pPr algn="just"/>
                      <a:r>
                        <a:rPr lang="ru-RU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Записаны уравнения реакций:</a:t>
                      </a:r>
                    </a:p>
                    <a:p>
                      <a:pPr algn="just"/>
                      <a:r>
                        <a:rPr lang="ru-RU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[1] </a:t>
                      </a:r>
                      <a:r>
                        <a:rPr lang="ru-RU" sz="40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Ca</a:t>
                      </a:r>
                      <a:r>
                        <a:rPr lang="ru-RU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+ 2HCl = CaCl</a:t>
                      </a:r>
                      <a:r>
                        <a:rPr lang="ru-RU" sz="4000" b="0" i="0" u="none" strike="noStrike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ru-RU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+ H</a:t>
                      </a:r>
                      <a:r>
                        <a:rPr lang="ru-RU" sz="4000" b="0" i="0" u="none" strike="noStrike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endParaRPr lang="ru-RU" sz="4000" b="0" i="0" u="none" strike="noStrike" kern="1200" baseline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ru-RU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[2] CaCO</a:t>
                      </a:r>
                      <a:r>
                        <a:rPr lang="ru-RU" sz="4000" b="0" i="0" u="none" strike="noStrike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</a:t>
                      </a:r>
                      <a:r>
                        <a:rPr lang="ru-RU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+ 2HCl = CaCl</a:t>
                      </a:r>
                      <a:r>
                        <a:rPr lang="ru-RU" sz="4000" b="0" i="0" u="none" strike="noStrike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ru-RU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+ CO</a:t>
                      </a:r>
                      <a:r>
                        <a:rPr lang="ru-RU" sz="4000" b="0" i="0" u="none" strike="noStrike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ru-RU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+ H</a:t>
                      </a:r>
                      <a:r>
                        <a:rPr lang="ru-RU" sz="4000" b="0" i="0" u="none" strike="noStrike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ru-RU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O</a:t>
                      </a:r>
                    </a:p>
                    <a:p>
                      <a:pPr algn="just"/>
                      <a:r>
                        <a:rPr lang="ru-RU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[3] CO</a:t>
                      </a:r>
                      <a:r>
                        <a:rPr lang="ru-RU" sz="4000" b="0" i="0" u="none" strike="noStrike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ru-RU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+ </a:t>
                      </a:r>
                      <a:r>
                        <a:rPr lang="ru-RU" sz="40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NaOH</a:t>
                      </a:r>
                      <a:r>
                        <a:rPr lang="ru-RU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= NaHCO</a:t>
                      </a:r>
                      <a:r>
                        <a:rPr lang="ru-RU" sz="4000" b="0" i="0" u="none" strike="noStrike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</a:t>
                      </a:r>
                      <a:endParaRPr lang="ru-RU" sz="4000" b="0" i="0" u="none" strike="noStrike" kern="1200" baseline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ru-RU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Рассчитаны количество вещества реагентов и массы продуктов реакций:</a:t>
                      </a:r>
                    </a:p>
                    <a:p>
                      <a:pPr algn="just"/>
                      <a:r>
                        <a:rPr lang="ru-RU" sz="40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Δm</a:t>
                      </a:r>
                      <a:r>
                        <a:rPr lang="ru-RU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(р-</a:t>
                      </a:r>
                      <a:r>
                        <a:rPr lang="ru-RU" sz="40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</a:t>
                      </a:r>
                      <a:r>
                        <a:rPr lang="ru-RU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 = 330 - 300 = 30 г</a:t>
                      </a:r>
                    </a:p>
                    <a:p>
                      <a:pPr algn="just"/>
                      <a:r>
                        <a:rPr lang="ru-RU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Пусть в исходной смеси:</a:t>
                      </a:r>
                    </a:p>
                    <a:p>
                      <a:pPr algn="just"/>
                      <a:r>
                        <a:rPr lang="ru-RU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n(</a:t>
                      </a:r>
                      <a:r>
                        <a:rPr lang="ru-RU" sz="40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Ca</a:t>
                      </a:r>
                      <a:r>
                        <a:rPr lang="ru-RU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 = х моль</a:t>
                      </a:r>
                    </a:p>
                    <a:p>
                      <a:pPr algn="just"/>
                      <a:r>
                        <a:rPr lang="ru-RU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n(CaCO3) = y моль</a:t>
                      </a:r>
                    </a:p>
                    <a:p>
                      <a:pPr algn="just"/>
                      <a:r>
                        <a:rPr lang="ru-RU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Тогда:</a:t>
                      </a:r>
                    </a:p>
                    <a:p>
                      <a:pPr algn="just"/>
                      <a:r>
                        <a:rPr lang="ru-RU" sz="40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Δm</a:t>
                      </a:r>
                      <a:r>
                        <a:rPr lang="ru-RU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(р-</a:t>
                      </a:r>
                      <a:r>
                        <a:rPr lang="ru-RU" sz="40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</a:t>
                      </a:r>
                      <a:r>
                        <a:rPr lang="ru-RU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 = 40х + 100у - 2х - 44у = 30 г</a:t>
                      </a:r>
                    </a:p>
                    <a:p>
                      <a:pPr algn="just"/>
                      <a:r>
                        <a:rPr lang="ru-RU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ω(</a:t>
                      </a:r>
                      <a:r>
                        <a:rPr lang="ru-RU" sz="40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Ca</a:t>
                      </a:r>
                      <a:r>
                        <a:rPr lang="ru-RU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 = 40(х + у) / (40x + 100у) = 0,5</a:t>
                      </a:r>
                    </a:p>
                    <a:p>
                      <a:pPr algn="just"/>
                      <a:r>
                        <a:rPr lang="ru-RU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n(</a:t>
                      </a:r>
                      <a:r>
                        <a:rPr lang="ru-RU" sz="40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Ca</a:t>
                      </a:r>
                      <a:r>
                        <a:rPr lang="ru-RU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 = x = 0,2 моль</a:t>
                      </a:r>
                    </a:p>
                    <a:p>
                      <a:pPr algn="just"/>
                      <a:r>
                        <a:rPr lang="ru-RU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n(CaCO3) = y = 0,4 моль</a:t>
                      </a:r>
                      <a:endParaRPr lang="en-US" sz="4000" b="0" i="0" u="none" strike="noStrike" kern="1200" baseline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40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9577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K:\АКАДЕМИЯ_ЯНВАРЬ_2017\АКАДЕМИЯ_ПРЕЗЕНТАЦИИ_ШАБЛОНЫ\шаблон для презентации академии\баннер светлый длин.pn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" contrast="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25857"/>
            <a:ext cx="24387126" cy="1699779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919192" y="713599"/>
            <a:ext cx="169218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0" b="1" dirty="0" smtClean="0">
                <a:solidFill>
                  <a:prstClr val="black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Задание</a:t>
            </a:r>
            <a:r>
              <a:rPr lang="ru-RU" sz="4000" b="1" dirty="0" smtClean="0">
                <a:solidFill>
                  <a:prstClr val="black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r>
              <a:rPr lang="ru-RU" sz="7200" b="1" dirty="0" smtClean="0">
                <a:solidFill>
                  <a:srgbClr val="8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№</a:t>
            </a:r>
            <a:r>
              <a:rPr lang="ru-RU" sz="7200" b="1" dirty="0" smtClean="0">
                <a:solidFill>
                  <a:srgbClr val="8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34</a:t>
            </a:r>
          </a:p>
          <a:p>
            <a:pPr lvl="0" algn="ctr" defTabSz="914400" hangingPunct="1">
              <a:spcBef>
                <a:spcPts val="0"/>
              </a:spcBef>
              <a:defRPr/>
            </a:pPr>
            <a:r>
              <a:rPr lang="ru-RU" sz="5400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Расчётная задача</a:t>
            </a:r>
            <a:endParaRPr lang="ru-RU" sz="5400" b="1" i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Users\user\Desktop\ЕГЭ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39"/>
            <a:ext cx="4245270" cy="2740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326904" y="3446825"/>
            <a:ext cx="20306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Критерии оценивания</a:t>
            </a:r>
            <a:endParaRPr lang="ru-RU" b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6833819"/>
              </p:ext>
            </p:extLst>
          </p:nvPr>
        </p:nvGraphicFramePr>
        <p:xfrm>
          <a:off x="1139287" y="4841776"/>
          <a:ext cx="22108551" cy="7395011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0093585"/>
                <a:gridCol w="2014966"/>
              </a:tblGrid>
              <a:tr h="12241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Содержание верного ответа и указания по оцениванию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(допускаются иные формулировки ответа, не искажающие его смысла)</a:t>
                      </a:r>
                      <a:endParaRPr lang="ru-RU" sz="40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Баллы</a:t>
                      </a:r>
                      <a:endParaRPr lang="ru-RU" sz="4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468696">
                <a:tc>
                  <a:txBody>
                    <a:bodyPr/>
                    <a:lstStyle/>
                    <a:p>
                      <a:pPr algn="just"/>
                      <a:r>
                        <a:rPr lang="en-US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n(CO</a:t>
                      </a:r>
                      <a:r>
                        <a:rPr lang="ru-RU" sz="4000" b="0" i="0" u="none" strike="noStrike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en-US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 = n(</a:t>
                      </a:r>
                      <a:r>
                        <a:rPr lang="en-US" sz="40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CaCO</a:t>
                      </a:r>
                      <a:r>
                        <a:rPr lang="ru-RU" sz="4000" b="0" i="0" u="none" strike="noStrike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</a:t>
                      </a:r>
                      <a:r>
                        <a:rPr lang="en-US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 = 0,4 </a:t>
                      </a:r>
                      <a:r>
                        <a:rPr lang="ru-RU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моль</a:t>
                      </a:r>
                    </a:p>
                    <a:p>
                      <a:pPr algn="just"/>
                      <a:r>
                        <a:rPr lang="en-US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m(CO</a:t>
                      </a:r>
                      <a:r>
                        <a:rPr lang="ru-RU" sz="4000" b="0" i="0" u="none" strike="noStrike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en-US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 = 0,4 ∙ 44 = 17,6 </a:t>
                      </a:r>
                      <a:r>
                        <a:rPr lang="ru-RU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</a:t>
                      </a:r>
                    </a:p>
                    <a:p>
                      <a:pPr algn="just"/>
                      <a:r>
                        <a:rPr lang="en-US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m(</a:t>
                      </a:r>
                      <a:r>
                        <a:rPr lang="en-US" sz="40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NaOH</a:t>
                      </a:r>
                      <a:r>
                        <a:rPr lang="en-US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 = 400 ∙ 0,04 = 16 </a:t>
                      </a:r>
                      <a:r>
                        <a:rPr lang="ru-RU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</a:t>
                      </a:r>
                    </a:p>
                    <a:p>
                      <a:pPr algn="just"/>
                      <a:r>
                        <a:rPr lang="en-US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n(</a:t>
                      </a:r>
                      <a:r>
                        <a:rPr lang="en-US" sz="40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NaOH</a:t>
                      </a:r>
                      <a:r>
                        <a:rPr lang="en-US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 = 16 / 40 = 0,4 </a:t>
                      </a:r>
                      <a:r>
                        <a:rPr lang="ru-RU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моль</a:t>
                      </a:r>
                    </a:p>
                    <a:p>
                      <a:pPr algn="just"/>
                      <a:r>
                        <a:rPr lang="en-US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n(</a:t>
                      </a:r>
                      <a:r>
                        <a:rPr lang="en-US" sz="40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NaHCO</a:t>
                      </a:r>
                      <a:r>
                        <a:rPr lang="ru-RU" sz="4000" b="0" i="0" u="none" strike="noStrike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</a:t>
                      </a:r>
                      <a:r>
                        <a:rPr lang="en-US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 = n(</a:t>
                      </a:r>
                      <a:r>
                        <a:rPr lang="en-US" sz="40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NaOH</a:t>
                      </a:r>
                      <a:r>
                        <a:rPr lang="en-US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 = 0,4 </a:t>
                      </a:r>
                      <a:r>
                        <a:rPr lang="ru-RU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моль</a:t>
                      </a:r>
                    </a:p>
                    <a:p>
                      <a:pPr algn="just"/>
                      <a:r>
                        <a:rPr lang="en-US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m(</a:t>
                      </a:r>
                      <a:r>
                        <a:rPr lang="en-US" sz="40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NaHCO</a:t>
                      </a:r>
                      <a:r>
                        <a:rPr lang="ru-RU" sz="4000" b="0" i="0" u="none" strike="noStrike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</a:t>
                      </a:r>
                      <a:r>
                        <a:rPr lang="en-US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 = 0,4 ∙ 84 = 33,6 </a:t>
                      </a:r>
                      <a:r>
                        <a:rPr lang="ru-RU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</a:t>
                      </a:r>
                    </a:p>
                    <a:p>
                      <a:pPr algn="just"/>
                      <a:r>
                        <a:rPr lang="ru-RU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Вычислена массовая доля соли в растворе:</a:t>
                      </a:r>
                    </a:p>
                    <a:p>
                      <a:pPr algn="just"/>
                      <a:r>
                        <a:rPr lang="en-US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m(</a:t>
                      </a:r>
                      <a:r>
                        <a:rPr lang="ru-RU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р-</a:t>
                      </a:r>
                      <a:r>
                        <a:rPr lang="ru-RU" sz="40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</a:t>
                      </a:r>
                      <a:r>
                        <a:rPr lang="ru-RU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 = 400 + 17,6 = 417,6 г</a:t>
                      </a:r>
                    </a:p>
                    <a:p>
                      <a:pPr algn="just"/>
                      <a:r>
                        <a:rPr lang="ru-RU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ω(</a:t>
                      </a:r>
                      <a:r>
                        <a:rPr lang="en-US" sz="40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NaHCO</a:t>
                      </a:r>
                      <a:r>
                        <a:rPr lang="ru-RU" sz="4000" b="0" i="0" u="none" strike="noStrike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</a:t>
                      </a:r>
                      <a:r>
                        <a:rPr lang="en-US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 = 33,6 / 417,6 = 0,08, </a:t>
                      </a:r>
                      <a:r>
                        <a:rPr lang="ru-RU" sz="4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или 8%</a:t>
                      </a:r>
                      <a:endParaRPr lang="en-US" sz="4000" b="0" i="0" u="none" strike="noStrike" kern="1200" baseline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4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40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48072">
                <a:tc>
                  <a:txBody>
                    <a:bodyPr/>
                    <a:lstStyle/>
                    <a:p>
                      <a:pPr algn="r"/>
                      <a:r>
                        <a:rPr lang="ru-RU" sz="4000" b="1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Максимальный балл</a:t>
                      </a:r>
                      <a:endParaRPr lang="en-US" sz="4000" b="1" i="0" u="none" strike="noStrike" kern="1200" baseline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ru-RU" sz="4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8581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693693" y="449288"/>
            <a:ext cx="1477111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hangingPunct="1">
              <a:spcBef>
                <a:spcPts val="0"/>
              </a:spcBef>
              <a:defRPr/>
            </a:pPr>
            <a:r>
              <a:rPr lang="ru-RU" sz="6000" b="1" dirty="0" smtClean="0">
                <a:solidFill>
                  <a:srgbClr val="8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Методические </a:t>
            </a:r>
            <a:r>
              <a:rPr lang="ru-RU" sz="6000" b="1" dirty="0">
                <a:solidFill>
                  <a:srgbClr val="8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подходы к организации подготовки </a:t>
            </a:r>
            <a:r>
              <a:rPr lang="ru-RU" sz="6000" b="1" dirty="0" smtClean="0">
                <a:solidFill>
                  <a:srgbClr val="8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обучающихся </a:t>
            </a:r>
            <a:r>
              <a:rPr lang="ru-RU" sz="6000" b="1" dirty="0">
                <a:solidFill>
                  <a:srgbClr val="8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к ОГЭ </a:t>
            </a:r>
            <a:r>
              <a:rPr lang="ru-RU" sz="6000" b="1" dirty="0" smtClean="0">
                <a:solidFill>
                  <a:srgbClr val="8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и ЕГЭ по химии</a:t>
            </a:r>
            <a:endParaRPr lang="ru-RU" sz="6000" b="1" dirty="0">
              <a:solidFill>
                <a:srgbClr val="800000"/>
              </a:solidFill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7" name="Picture 2" descr="C:\Users\user\Desktop\ЕГЭ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8214" y="2352"/>
            <a:ext cx="4245270" cy="2740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sun6-20.userapi.com/s/v1/ig2/BRmafM3OgCy1K3TiMn9dFnGPeqjJK-3yr-kbozpgBwR0A1jZ_t87VXRWDlI3ek8AtdxSZjjyBmDXweexdGuRgMat.jpg?size=1075x1110&amp;quality=95&amp;crop=0,2,1075,1110&amp;ava=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1" t="24330" r="9695" b="25331"/>
          <a:stretch/>
        </p:blipFill>
        <p:spPr bwMode="auto">
          <a:xfrm>
            <a:off x="0" y="34229"/>
            <a:ext cx="4495876" cy="2969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46006" y="4337720"/>
            <a:ext cx="216024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ОГЭ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ЕГЭ по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химии -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экзамены по выбору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выпускников. 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настоящее время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ОГЭ и ЕГЭ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неотъемлемая часть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учебного процесса.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ни в коем случае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нельзя сводить подготовку к экзамену только к тренировке в выполнении заданий, аналогичных заданиям экзаменационной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46006" y="9738320"/>
            <a:ext cx="21602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Главной задачей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подготовки к экзамену должна стать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целенаправленная работа по повторению, систематизации и обобщению изученного материала, по приведению в систему знаний ключевых понятий курса химии. </a:t>
            </a:r>
          </a:p>
        </p:txBody>
      </p:sp>
      <p:sp>
        <p:nvSpPr>
          <p:cNvPr id="4" name="Стрелка вниз 3"/>
          <p:cNvSpPr/>
          <p:nvPr/>
        </p:nvSpPr>
        <p:spPr>
          <a:xfrm>
            <a:off x="11262478" y="7866112"/>
            <a:ext cx="1275773" cy="16149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K:\АКАДЕМИЯ_ЯНВАРЬ_2017\АКАДЕМИЯ_ПРЕЗЕНТАЦИИ_ШАБЛОНЫ\шаблон для презентации академии\баннер светлый длин.png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" contrast="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25857"/>
            <a:ext cx="24387126" cy="1699779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3404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sun6-20.userapi.com/s/v1/ig2/BRmafM3OgCy1K3TiMn9dFnGPeqjJK-3yr-kbozpgBwR0A1jZ_t87VXRWDlI3ek8AtdxSZjjyBmDXweexdGuRgMat.jpg?size=1075x1110&amp;quality=95&amp;crop=0,2,1075,1110&amp;ava=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1" t="24330" r="9695" b="25331"/>
          <a:stretch/>
        </p:blipFill>
        <p:spPr bwMode="auto">
          <a:xfrm>
            <a:off x="0" y="4639"/>
            <a:ext cx="4495876" cy="2969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728545" y="818315"/>
            <a:ext cx="15237322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1500" b="1" dirty="0" smtClean="0">
                <a:solidFill>
                  <a:srgbClr val="8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Удачи на ОГЭ и ЕГЭ!</a:t>
            </a:r>
            <a:endParaRPr lang="ru-RU" sz="11500" b="1" dirty="0">
              <a:solidFill>
                <a:srgbClr val="800000"/>
              </a:solidFill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615707" y="4824711"/>
            <a:ext cx="1785798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hangingPunct="1">
              <a:spcBef>
                <a:spcPts val="0"/>
              </a:spcBef>
              <a:defRPr/>
            </a:pPr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«</a:t>
            </a:r>
            <a:r>
              <a:rPr lang="ru-RU" sz="6000" b="1" dirty="0">
                <a:solidFill>
                  <a:srgbClr val="00206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Сейчас мы можем сказать, что учиться - это </a:t>
            </a:r>
            <a:r>
              <a:rPr lang="ru-RU" sz="6000" b="1" dirty="0" err="1">
                <a:solidFill>
                  <a:srgbClr val="00206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непрекращаемый</a:t>
            </a:r>
            <a:r>
              <a:rPr lang="ru-RU" sz="6000" b="1" dirty="0">
                <a:solidFill>
                  <a:srgbClr val="00206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процесс, когда ты держишься рядом с изменениями. И самое сложное задание - это научить людей учиться</a:t>
            </a:r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»</a:t>
            </a:r>
          </a:p>
          <a:p>
            <a:pPr lvl="0" algn="ctr" defTabSz="914400" hangingPunct="1">
              <a:spcBef>
                <a:spcPts val="0"/>
              </a:spcBef>
              <a:defRPr/>
            </a:pPr>
            <a:endParaRPr lang="ru-RU" sz="6000" b="1" dirty="0">
              <a:solidFill>
                <a:srgbClr val="002060"/>
              </a:solidFill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lvl="0" algn="r" defTabSz="914400" hangingPunct="1">
              <a:spcBef>
                <a:spcPts val="0"/>
              </a:spcBef>
              <a:defRPr/>
            </a:pPr>
            <a:r>
              <a:rPr lang="ru-RU" sz="6000" b="1" dirty="0">
                <a:solidFill>
                  <a:srgbClr val="00206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Питер </a:t>
            </a:r>
            <a:r>
              <a:rPr lang="ru-RU" sz="6000" b="1" dirty="0" err="1" smtClean="0">
                <a:solidFill>
                  <a:srgbClr val="00206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Друкер</a:t>
            </a:r>
            <a:endParaRPr lang="ru-RU" sz="6000" b="1" dirty="0">
              <a:solidFill>
                <a:srgbClr val="002060"/>
              </a:solidFill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9" name="Picture 2" descr="C:\Users\user\Desktop\ЕГЭ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3360" y="4639"/>
            <a:ext cx="4245270" cy="2740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K:\АКАДЕМИЯ_ЯНВАРЬ_2017\АКАДЕМИЯ_ПРЕЗЕНТАЦИИ_ШАБЛОНЫ\шаблон для презентации академии\баннер светлый длин.png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" contrast="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25857"/>
            <a:ext cx="24387126" cy="1699779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9125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sun6-20.userapi.com/s/v1/ig2/BRmafM3OgCy1K3TiMn9dFnGPeqjJK-3yr-kbozpgBwR0A1jZ_t87VXRWDlI3ek8AtdxSZjjyBmDXweexdGuRgMat.jpg?size=1075x1110&amp;quality=95&amp;crop=0,2,1075,1110&amp;ava=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1" t="24330" r="9695" b="25331"/>
          <a:stretch/>
        </p:blipFill>
        <p:spPr bwMode="auto">
          <a:xfrm>
            <a:off x="0" y="34229"/>
            <a:ext cx="4495876" cy="2969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51240" y="881336"/>
            <a:ext cx="169938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ОГЭ по химии, продолжительность 3 часа (180 минут)</a:t>
            </a:r>
            <a:endParaRPr lang="ru-RU" sz="6000" b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0302860"/>
              </p:ext>
            </p:extLst>
          </p:nvPr>
        </p:nvGraphicFramePr>
        <p:xfrm>
          <a:off x="1220763" y="3974423"/>
          <a:ext cx="21945600" cy="691602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939991"/>
                <a:gridCol w="2888041"/>
                <a:gridCol w="3973338"/>
                <a:gridCol w="6707934"/>
                <a:gridCol w="6436296"/>
              </a:tblGrid>
              <a:tr h="412747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Часть работы</a:t>
                      </a:r>
                      <a:endParaRPr lang="ru-RU" sz="4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заданий</a:t>
                      </a:r>
                      <a:endParaRPr lang="ru-RU" sz="4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Максимальный первичный балл</a:t>
                      </a:r>
                      <a:endParaRPr lang="ru-RU" sz="4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 максимального первичного балла за выполнение заданий данной части от максимального первичного балла за всю работу, равного </a:t>
                      </a:r>
                      <a:r>
                        <a:rPr lang="ru-RU" sz="4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  <a:endParaRPr lang="ru-RU" sz="4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Тип заданий</a:t>
                      </a:r>
                      <a:endParaRPr lang="ru-RU" sz="4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695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Часть 1</a:t>
                      </a:r>
                      <a:endParaRPr lang="ru-RU" sz="4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19</a:t>
                      </a:r>
                      <a:endParaRPr lang="ru-RU" sz="4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24</a:t>
                      </a:r>
                      <a:endParaRPr lang="ru-RU" sz="4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63</a:t>
                      </a:r>
                      <a:endParaRPr lang="ru-RU" sz="4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Задания с кратким ответом </a:t>
                      </a:r>
                      <a:endParaRPr lang="ru-RU" sz="4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3445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Часть 2</a:t>
                      </a:r>
                      <a:endParaRPr lang="ru-RU" sz="40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</a:t>
                      </a:r>
                      <a:endParaRPr lang="ru-RU" sz="40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14</a:t>
                      </a:r>
                      <a:endParaRPr lang="ru-RU" sz="40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37</a:t>
                      </a:r>
                      <a:endParaRPr lang="ru-RU" sz="40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Задания с развёрнутым ответом </a:t>
                      </a:r>
                      <a:endParaRPr lang="ru-RU" sz="40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744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4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23</a:t>
                      </a:r>
                      <a:endParaRPr lang="ru-RU" sz="4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38</a:t>
                      </a:r>
                      <a:endParaRPr lang="ru-RU" sz="4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100</a:t>
                      </a:r>
                      <a:endParaRPr lang="ru-RU" sz="4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4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7" name="Picture 2" descr="K:\АКАДЕМИЯ_ЯНВАРЬ_2017\АКАДЕМИЯ_ПРЕЗЕНТАЦИИ_ШАБЛОНЫ\шаблон для презентации академии\баннер светлый длин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" contrast="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25857"/>
            <a:ext cx="24387126" cy="1699779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5464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sun6-20.userapi.com/s/v1/ig2/BRmafM3OgCy1K3TiMn9dFnGPeqjJK-3yr-kbozpgBwR0A1jZ_t87VXRWDlI3ek8AtdxSZjjyBmDXweexdGuRgMat.jpg?size=1075x1110&amp;quality=95&amp;crop=0,2,1075,1110&amp;ava=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1" t="24330" r="9695" b="25331"/>
          <a:stretch/>
        </p:blipFill>
        <p:spPr bwMode="auto">
          <a:xfrm>
            <a:off x="0" y="34355"/>
            <a:ext cx="4495876" cy="2969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385844" y="3833664"/>
            <a:ext cx="17857984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hangingPunct="1">
              <a:spcBef>
                <a:spcPts val="0"/>
              </a:spcBef>
              <a:defRPr/>
            </a:pPr>
            <a:r>
              <a:rPr lang="ru-RU" sz="13800" b="1" dirty="0">
                <a:solidFill>
                  <a:srgbClr val="8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Спасибо за </a:t>
            </a:r>
            <a:r>
              <a:rPr lang="ru-RU" sz="13800" b="1" dirty="0" smtClean="0">
                <a:solidFill>
                  <a:srgbClr val="8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внимание!</a:t>
            </a:r>
            <a:endParaRPr lang="ru-RU" sz="13800" b="1" dirty="0">
              <a:solidFill>
                <a:srgbClr val="800000"/>
              </a:solidFill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9" name="Picture 2" descr="C:\Users\user\Desktop\ЕГЭ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3360" y="4639"/>
            <a:ext cx="4245270" cy="2740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251206" y="7294612"/>
            <a:ext cx="12192000" cy="232627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err="1" smtClean="0"/>
              <a:t>Манченко</a:t>
            </a:r>
            <a:r>
              <a:rPr lang="ru-RU" b="1" dirty="0" smtClean="0"/>
              <a:t> Иван Сергеевич </a:t>
            </a:r>
            <a:endParaRPr lang="ru-RU" dirty="0"/>
          </a:p>
          <a:p>
            <a:pPr algn="ctr"/>
            <a:r>
              <a:rPr lang="en-US" b="1" dirty="0" smtClean="0">
                <a:hlinkClick r:id="rId4"/>
              </a:rPr>
              <a:t>rovmis@yandex.ru</a:t>
            </a:r>
            <a:endParaRPr lang="en-US" b="1" dirty="0" smtClean="0"/>
          </a:p>
        </p:txBody>
      </p:sp>
      <p:pic>
        <p:nvPicPr>
          <p:cNvPr id="8" name="Picture 2" descr="K:\АКАДЕМИЯ_ЯНВАРЬ_2017\АКАДЕМИЯ_ПРЕЗЕНТАЦИИ_ШАБЛОНЫ\шаблон для презентации академии\баннер светлый длин.png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000" contrast="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25857"/>
            <a:ext cx="24387126" cy="1699779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1379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sun6-20.userapi.com/s/v1/ig2/BRmafM3OgCy1K3TiMn9dFnGPeqjJK-3yr-kbozpgBwR0A1jZ_t87VXRWDlI3ek8AtdxSZjjyBmDXweexdGuRgMat.jpg?size=1075x1110&amp;quality=95&amp;crop=0,2,1075,1110&amp;ava=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1" t="24330" r="9695" b="25331"/>
          <a:stretch/>
        </p:blipFill>
        <p:spPr bwMode="auto">
          <a:xfrm>
            <a:off x="0" y="-5367"/>
            <a:ext cx="4495876" cy="2969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818484" y="509921"/>
            <a:ext cx="184627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hangingPunct="1">
              <a:spcBef>
                <a:spcPts val="0"/>
              </a:spcBef>
              <a:defRPr/>
            </a:pPr>
            <a:r>
              <a:rPr lang="ru-RU" sz="6000" b="1" dirty="0" smtClean="0">
                <a:solidFill>
                  <a:srgbClr val="8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Распределение </a:t>
            </a:r>
            <a:r>
              <a:rPr lang="ru-RU" sz="6000" b="1" dirty="0">
                <a:solidFill>
                  <a:srgbClr val="8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заданий экзаменационной работы</a:t>
            </a:r>
          </a:p>
          <a:p>
            <a:pPr lvl="0" algn="ctr" defTabSz="914400" hangingPunct="1">
              <a:spcBef>
                <a:spcPts val="0"/>
              </a:spcBef>
              <a:defRPr/>
            </a:pPr>
            <a:r>
              <a:rPr lang="ru-RU" sz="6000" b="1" dirty="0">
                <a:solidFill>
                  <a:srgbClr val="8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по содержательным блокам (темам, разделам) курса </a:t>
            </a:r>
            <a:r>
              <a:rPr lang="ru-RU" sz="6000" b="1" dirty="0" smtClean="0">
                <a:solidFill>
                  <a:srgbClr val="8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химии 9 класса</a:t>
            </a:r>
            <a:endParaRPr lang="ru-RU" sz="5400" i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K:\АКАДЕМИЯ_ЯНВАРЬ_2017\АКАДЕМИЯ_ПРЕЗЕНТАЦИИ_ШАБЛОНЫ\шаблон для презентации академии\баннер светлый длин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" contrast="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25857"/>
            <a:ext cx="24387126" cy="1699779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29" name="Picture 1" descr="C:\Users\user\Desktop\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9338" y="4049688"/>
            <a:ext cx="17388450" cy="7488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4790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sun6-20.userapi.com/s/v1/ig2/BRmafM3OgCy1K3TiMn9dFnGPeqjJK-3yr-kbozpgBwR0A1jZ_t87VXRWDlI3ek8AtdxSZjjyBmDXweexdGuRgMat.jpg?size=1075x1110&amp;quality=95&amp;crop=0,2,1075,1110&amp;ava=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1" t="24330" r="9695" b="25331"/>
          <a:stretch/>
        </p:blipFill>
        <p:spPr bwMode="auto">
          <a:xfrm>
            <a:off x="0" y="-5367"/>
            <a:ext cx="4495876" cy="2969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818484" y="509921"/>
            <a:ext cx="1795869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hangingPunct="1">
              <a:spcBef>
                <a:spcPts val="0"/>
              </a:spcBef>
              <a:defRPr/>
            </a:pPr>
            <a:r>
              <a:rPr lang="ru-RU" sz="6000" b="1" dirty="0" smtClean="0">
                <a:solidFill>
                  <a:srgbClr val="8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Проверяемые </a:t>
            </a:r>
            <a:r>
              <a:rPr lang="ru-RU" sz="6000" b="1" dirty="0">
                <a:solidFill>
                  <a:srgbClr val="8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элементы </a:t>
            </a:r>
            <a:r>
              <a:rPr lang="ru-RU" sz="6000" b="1" dirty="0" smtClean="0">
                <a:solidFill>
                  <a:srgbClr val="8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содержания общей </a:t>
            </a:r>
            <a:r>
              <a:rPr lang="ru-RU" sz="6000" b="1" dirty="0">
                <a:solidFill>
                  <a:srgbClr val="8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и неорганической </a:t>
            </a:r>
            <a:r>
              <a:rPr lang="ru-RU" sz="6000" b="1" dirty="0" smtClean="0">
                <a:solidFill>
                  <a:srgbClr val="8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химии</a:t>
            </a:r>
            <a:endParaRPr lang="ru-RU" sz="5400" i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K:\АКАДЕМИЯ_ЯНВАРЬ_2017\АКАДЕМИЯ_ПРЕЗЕНТАЦИИ_ШАБЛОНЫ\шаблон для презентации академии\баннер светлый длин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" contrast="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25857"/>
            <a:ext cx="24387126" cy="1699779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690454" y="3503814"/>
            <a:ext cx="19006218" cy="8402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indent="-6858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окислительно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-восстановительные реакции;</a:t>
            </a:r>
          </a:p>
          <a:p>
            <a:pPr marL="685800" indent="-6858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получения неорганических 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веществ;</a:t>
            </a:r>
          </a:p>
          <a:p>
            <a:pPr marL="685800" indent="-6858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химические 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свойства различных классов неорганических 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соединений;</a:t>
            </a:r>
          </a:p>
          <a:p>
            <a:pPr marL="685800" indent="-6858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генетическая 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взаимосвязь неорганических веществ различных 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классов;</a:t>
            </a:r>
          </a:p>
          <a:p>
            <a:pPr marL="685800" indent="-6858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реакции 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ионного 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обмена;</a:t>
            </a:r>
          </a:p>
          <a:p>
            <a:pPr marL="685800" indent="-6858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вещества;</a:t>
            </a:r>
          </a:p>
          <a:p>
            <a:pPr marL="685800" indent="-6858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молярный объем 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молярная 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масса 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вещества;</a:t>
            </a:r>
          </a:p>
          <a:p>
            <a:pPr marL="685800" indent="-6858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массовая 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доля растворенного вещества в 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растворе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3341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69104" y="801293"/>
            <a:ext cx="169938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60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ГЭ по химии, продолжительность 3 часа 30 минут (210 минут)</a:t>
            </a:r>
            <a:endParaRPr lang="ru-RU" sz="6000" b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3756210"/>
              </p:ext>
            </p:extLst>
          </p:nvPr>
        </p:nvGraphicFramePr>
        <p:xfrm>
          <a:off x="1374406" y="3761656"/>
          <a:ext cx="21945600" cy="7560841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939991"/>
                <a:gridCol w="2888041"/>
                <a:gridCol w="3973338"/>
                <a:gridCol w="6707934"/>
                <a:gridCol w="6436296"/>
              </a:tblGrid>
              <a:tr h="44186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Часть работы</a:t>
                      </a:r>
                      <a:endParaRPr lang="ru-RU" sz="4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заданий</a:t>
                      </a:r>
                      <a:endParaRPr lang="ru-RU" sz="4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Максимальный первичный балл</a:t>
                      </a:r>
                      <a:endParaRPr lang="ru-RU" sz="4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 максимального первичного балла за выполнение заданий данной части от максимального первичного балла за всю работу, равного 56</a:t>
                      </a:r>
                      <a:endParaRPr lang="ru-RU" sz="4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Тип заданий</a:t>
                      </a:r>
                      <a:endParaRPr lang="ru-RU" sz="4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9059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Часть 1</a:t>
                      </a:r>
                      <a:endParaRPr lang="ru-RU" sz="4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28</a:t>
                      </a:r>
                      <a:endParaRPr lang="ru-RU" sz="4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36</a:t>
                      </a:r>
                      <a:endParaRPr lang="ru-RU" sz="4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64,3</a:t>
                      </a:r>
                      <a:endParaRPr lang="ru-RU" sz="4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Задания с кратким ответом </a:t>
                      </a:r>
                      <a:endParaRPr lang="ru-RU" sz="4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4728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Часть 2</a:t>
                      </a:r>
                      <a:endParaRPr lang="ru-RU" sz="4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</a:t>
                      </a:r>
                      <a:endParaRPr lang="ru-RU" sz="4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</a:t>
                      </a:r>
                      <a:endParaRPr lang="ru-RU" sz="4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35,7</a:t>
                      </a:r>
                      <a:endParaRPr lang="ru-RU" sz="4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Задания с развёрнутым ответом </a:t>
                      </a:r>
                      <a:endParaRPr lang="ru-RU" sz="4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6343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4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34</a:t>
                      </a:r>
                      <a:endParaRPr lang="ru-RU" sz="4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56</a:t>
                      </a:r>
                      <a:endParaRPr lang="ru-RU" sz="4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100</a:t>
                      </a:r>
                      <a:endParaRPr lang="ru-RU" sz="4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4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8" name="Picture 2" descr="K:\АКАДЕМИЯ_ЯНВАРЬ_2017\АКАДЕМИЯ_ПРЕЗЕНТАЦИИ_ШАБЛОНЫ\шаблон для презентации академии\баннер светлый длин.pn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" contrast="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25857"/>
            <a:ext cx="24387126" cy="1699779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user\Desktop\ЕГЭ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245270" cy="2740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9571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240284" y="233264"/>
            <a:ext cx="1939600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hangingPunct="1">
              <a:spcBef>
                <a:spcPts val="0"/>
              </a:spcBef>
              <a:defRPr/>
            </a:pPr>
            <a:r>
              <a:rPr lang="ru-RU" sz="6000" b="1" dirty="0">
                <a:solidFill>
                  <a:srgbClr val="8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Распределение заданий экзаменационной работы по содержательным блокам / содержательным линиям курса </a:t>
            </a:r>
            <a:r>
              <a:rPr lang="ru-RU" sz="6000" b="1" dirty="0" smtClean="0">
                <a:solidFill>
                  <a:srgbClr val="8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химии 11 класса</a:t>
            </a:r>
            <a:endParaRPr lang="ru-RU" sz="5400" i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K:\АКАДЕМИЯ_ЯНВАРЬ_2017\АКАДЕМИЯ_ПРЕЗЕНТАЦИИ_ШАБЛОНЫ\шаблон для презентации академии\баннер светлый длин.pn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" contrast="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25857"/>
            <a:ext cx="24387126" cy="1699779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user\Desktop\ЕГЭ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39"/>
            <a:ext cx="4245270" cy="2740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4" name="Picture 2" descr="C:\Users\user\Desktop\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353" y="3456354"/>
            <a:ext cx="14986420" cy="9319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1710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818484" y="405285"/>
            <a:ext cx="1795869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hangingPunct="1">
              <a:spcBef>
                <a:spcPts val="0"/>
              </a:spcBef>
              <a:defRPr/>
            </a:pPr>
            <a:r>
              <a:rPr lang="ru-RU" sz="6000" b="1" dirty="0" smtClean="0">
                <a:solidFill>
                  <a:srgbClr val="8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Умения, </a:t>
            </a:r>
            <a:r>
              <a:rPr lang="ru-RU" sz="6000" b="1" dirty="0">
                <a:solidFill>
                  <a:srgbClr val="8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отвечающие </a:t>
            </a:r>
            <a:r>
              <a:rPr lang="ru-RU" sz="6000" b="1" dirty="0" smtClean="0">
                <a:solidFill>
                  <a:srgbClr val="8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требованиям образовательного </a:t>
            </a:r>
            <a:r>
              <a:rPr lang="ru-RU" sz="6000" b="1" dirty="0">
                <a:solidFill>
                  <a:srgbClr val="8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стандарта профильного уровня</a:t>
            </a:r>
            <a:endParaRPr lang="ru-RU" sz="5400" i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K:\АКАДЕМИЯ_ЯНВАРЬ_2017\АКАДЕМИЯ_ПРЕЗЕНТАЦИИ_ШАБЛОНЫ\шаблон для презентации академии\баннер светлый длин.pn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" contrast="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25857"/>
            <a:ext cx="24387126" cy="1699779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user\Desktop\ЕГЭ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39"/>
            <a:ext cx="4245270" cy="2740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68905" y="4506913"/>
            <a:ext cx="18449315" cy="6665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lvl="0" indent="-685800" algn="just">
              <a:buFont typeface="Arial" panose="020B0604020202020204" pitchFamily="34" charset="0"/>
              <a:buChar char="•"/>
            </a:pP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объяснять обусловленность свойств и применения веществ их составом и строением, характер взаимного влияния атомов в молекулах органических соединений, взаимосвязь неорганических и органических веществ, сущность и закономерность протекания изученных типов реакций;</a:t>
            </a:r>
          </a:p>
          <a:p>
            <a:pPr marL="685800" lvl="0" indent="-685800" algn="just">
              <a:buFont typeface="Arial" panose="020B0604020202020204" pitchFamily="34" charset="0"/>
              <a:buChar char="•"/>
            </a:pP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проводить комбинированные расчёты по химическим уравнениям.</a:t>
            </a:r>
          </a:p>
        </p:txBody>
      </p:sp>
    </p:spTree>
    <p:extLst>
      <p:ext uri="{BB962C8B-B14F-4D97-AF65-F5344CB8AC3E}">
        <p14:creationId xmlns:p14="http://schemas.microsoft.com/office/powerpoint/2010/main" val="2333397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sun6-20.userapi.com/s/v1/ig2/BRmafM3OgCy1K3TiMn9dFnGPeqjJK-3yr-kbozpgBwR0A1jZ_t87VXRWDlI3ek8AtdxSZjjyBmDXweexdGuRgMat.jpg?size=1075x1110&amp;quality=95&amp;crop=0,2,1075,1110&amp;ava=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1" t="24330" r="9695" b="25331"/>
          <a:stretch/>
        </p:blipFill>
        <p:spPr bwMode="auto">
          <a:xfrm>
            <a:off x="0" y="-5367"/>
            <a:ext cx="4495876" cy="2969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899323" y="463754"/>
            <a:ext cx="1756995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0" b="1" dirty="0">
                <a:solidFill>
                  <a:prstClr val="black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Алгоритм подготовки к заданию </a:t>
            </a:r>
            <a:r>
              <a:rPr lang="ru-RU" sz="7200" b="1" dirty="0" smtClean="0">
                <a:solidFill>
                  <a:srgbClr val="8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№20</a:t>
            </a:r>
            <a:endParaRPr lang="ru-RU" sz="7200" b="1" dirty="0">
              <a:solidFill>
                <a:srgbClr val="800000"/>
              </a:solidFill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lvl="0" algn="ctr" defTabSz="914400" hangingPunct="1">
              <a:spcBef>
                <a:spcPts val="0"/>
              </a:spcBef>
              <a:defRPr/>
            </a:pPr>
            <a:r>
              <a:rPr lang="ru-RU" sz="5400" b="1" i="1" dirty="0" err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Окислительно</a:t>
            </a:r>
            <a:r>
              <a:rPr lang="ru-RU" sz="54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-восстановительные реакции</a:t>
            </a:r>
            <a:endParaRPr lang="ru-RU" sz="5400" i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853303" y="3496888"/>
            <a:ext cx="46805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Пример</a:t>
            </a:r>
            <a:endParaRPr lang="ru-RU" sz="6000" b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K:\АКАДЕМИЯ_ЯНВАРЬ_2017\АКАДЕМИЯ_ПРЕЗЕНТАЦИИ_ШАБЛОНЫ\шаблон для презентации академии\баннер светлый длин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" contrast="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25857"/>
            <a:ext cx="24387126" cy="1699779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867" y="5489848"/>
            <a:ext cx="23551389" cy="5035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5949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825500" rtl="0" fontAlgn="auto" latinLnBrk="0" hangingPunct="0">
          <a:lnSpc>
            <a:spcPct val="100000"/>
          </a:lnSpc>
          <a:spcBef>
            <a:spcPts val="5900"/>
          </a:spcBef>
          <a:spcAft>
            <a:spcPts val="0"/>
          </a:spcAft>
          <a:buClrTx/>
          <a:buSzTx/>
          <a:buFontTx/>
          <a:buNone/>
          <a:tabLst/>
          <a:defRPr kumimoji="0" sz="4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1034</TotalTime>
  <Words>2148</Words>
  <Application>Microsoft Office PowerPoint</Application>
  <PresentationFormat>Произвольный</PresentationFormat>
  <Paragraphs>290</Paragraphs>
  <Slides>30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ОГЭ и ЕГЭ по химии: преемственность при решении сложных заданий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Разбор заданий ОГЭ по химии (методические рекомендации)  </dc:title>
  <cp:lastModifiedBy>user</cp:lastModifiedBy>
  <cp:revision>161</cp:revision>
  <dcterms:modified xsi:type="dcterms:W3CDTF">2024-10-22T21:53:32Z</dcterms:modified>
</cp:coreProperties>
</file>