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5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816424"/>
          </a:xfrm>
        </p:spPr>
        <p:txBody>
          <a:bodyPr>
            <a:normAutofit fontScale="90000"/>
          </a:bodyPr>
          <a:lstStyle/>
          <a:p>
            <a:pPr marL="615950"/>
            <a:r>
              <a:rPr lang="ru-RU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«Изучение </a:t>
            </a:r>
            <a:r>
              <a:rPr lang="ru-RU" b="1" kern="0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требований к проведению </a:t>
            </a:r>
            <a:r>
              <a:rPr lang="ru-RU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Всероссийской </a:t>
            </a:r>
            <a:r>
              <a:rPr lang="ru-RU" b="1" kern="0">
                <a:solidFill>
                  <a:schemeClr val="tx1"/>
                </a:solidFill>
                <a:latin typeface="Times New Roman"/>
                <a:ea typeface="Times New Roman"/>
              </a:rPr>
              <a:t>олимпиады </a:t>
            </a:r>
            <a:r>
              <a:rPr lang="ru-RU" b="1" kern="0" smtClean="0">
                <a:solidFill>
                  <a:schemeClr val="tx1"/>
                </a:solidFill>
                <a:latin typeface="Times New Roman"/>
                <a:ea typeface="Times New Roman"/>
              </a:rPr>
              <a:t>школьников </a:t>
            </a:r>
            <a:r>
              <a:rPr lang="ru-RU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по физической культуре в </a:t>
            </a:r>
            <a:r>
              <a:rPr lang="ru-RU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2024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2025 </a:t>
            </a:r>
            <a:r>
              <a:rPr lang="ru-RU" b="1" kern="0" dirty="0">
                <a:solidFill>
                  <a:schemeClr val="tx1"/>
                </a:solidFill>
                <a:latin typeface="Times New Roman"/>
                <a:ea typeface="Times New Roman"/>
              </a:rPr>
              <a:t>учебном году</a:t>
            </a:r>
            <a:r>
              <a:rPr lang="ru-RU" b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</a:t>
            </a:r>
            <a:r>
              <a:rPr lang="ru-RU" b="1" kern="0" dirty="0">
                <a:latin typeface="Times New Roman"/>
                <a:ea typeface="Times New Roman"/>
              </a:rPr>
              <a:t/>
            </a:r>
            <a:br>
              <a:rPr lang="ru-RU" b="1" kern="0" dirty="0">
                <a:latin typeface="Times New Roman"/>
                <a:ea typeface="Times New Roman"/>
              </a:rPr>
            </a:br>
            <a:r>
              <a:rPr lang="ru-RU" sz="1400" b="1" kern="0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Autofit/>
          </a:bodyPr>
          <a:lstStyle/>
          <a:p>
            <a:pPr marL="166370" indent="448945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Г.</a:t>
            </a:r>
            <a:r>
              <a:rPr lang="ru-RU" sz="2800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Задания</a:t>
            </a:r>
            <a:r>
              <a:rPr lang="ru-RU" sz="2800" b="1" i="1" spc="-4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процессуального</a:t>
            </a:r>
            <a:r>
              <a:rPr lang="ru-RU" sz="2800" b="1" i="1" spc="-3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или</a:t>
            </a:r>
            <a:r>
              <a:rPr lang="ru-RU" sz="2800" b="1" i="1" spc="-3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алгоритмического</a:t>
            </a:r>
            <a:r>
              <a:rPr lang="ru-RU" sz="2800" b="1" i="1" spc="-3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толка.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30474"/>
            <a:ext cx="7920880" cy="341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1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4840">
              <a:spcAft>
                <a:spcPts val="0"/>
              </a:spcAft>
            </a:pPr>
            <a:r>
              <a:rPr lang="ru-RU" sz="2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Д.</a:t>
            </a:r>
            <a:r>
              <a:rPr lang="ru-RU" sz="2800" b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Задания</a:t>
            </a:r>
            <a:r>
              <a:rPr lang="ru-RU" sz="2800" b="1" i="1" spc="-4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в</a:t>
            </a:r>
            <a:r>
              <a:rPr lang="ru-RU" sz="2800" b="1" i="1" spc="-6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форме,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предполагающей</a:t>
            </a:r>
            <a:r>
              <a:rPr lang="ru-RU" sz="2800" b="1" i="1" spc="-5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перечисление</a:t>
            </a:r>
            <a:r>
              <a:rPr lang="ru-RU" sz="2800" b="1" i="1" spc="-5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0" dirty="0">
                <a:solidFill>
                  <a:schemeClr val="tx1"/>
                </a:solidFill>
                <a:latin typeface="Times New Roman"/>
                <a:ea typeface="Times New Roman"/>
              </a:rPr>
              <a:t>известных</a:t>
            </a:r>
            <a:r>
              <a:rPr lang="ru-RU" sz="2800" b="1" i="1" spc="-5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0" dirty="0">
                <a:solidFill>
                  <a:schemeClr val="tx1"/>
                </a:solidFill>
                <a:latin typeface="Times New Roman"/>
                <a:ea typeface="Times New Roman"/>
              </a:rPr>
              <a:t>фактов,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характеристик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7"/>
            <a:ext cx="792088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8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66370">
              <a:spcAft>
                <a:spcPts val="0"/>
              </a:spcAft>
            </a:pPr>
            <a:r>
              <a:rPr lang="ru-RU" sz="2800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Е.</a:t>
            </a:r>
            <a:r>
              <a:rPr lang="ru-RU" sz="2800" b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Задания</a:t>
            </a:r>
            <a:r>
              <a:rPr lang="ru-RU" sz="2800" b="1" i="1" spc="-4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с</a:t>
            </a:r>
            <a:r>
              <a:rPr lang="ru-RU" sz="2800" b="1" i="1" spc="-5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иллюстрациями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или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графическими</a:t>
            </a:r>
            <a:r>
              <a:rPr lang="ru-RU" sz="2800" b="1" i="1" spc="-4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изображениями</a:t>
            </a:r>
            <a:r>
              <a:rPr lang="ru-RU" sz="2800" b="1" i="1" spc="-5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двигательных</a:t>
            </a:r>
            <a:r>
              <a:rPr lang="ru-RU" sz="2800" b="1" i="1" spc="-4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действий</a:t>
            </a:r>
            <a:r>
              <a:rPr lang="ru-RU" sz="2800" b="1" i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11375"/>
            <a:ext cx="8136904" cy="41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8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66370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Ж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r>
              <a:rPr lang="ru-RU" sz="2800" b="1" i="1" spc="-2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Задания-кроссворды</a:t>
            </a:r>
            <a:r>
              <a:rPr lang="ru-RU" sz="2800" b="1" i="1" spc="-2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(ребусы).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79513"/>
            <a:ext cx="8136904" cy="5345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9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772816"/>
            <a:ext cx="784887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66370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З.</a:t>
            </a:r>
            <a:r>
              <a:rPr lang="ru-RU" sz="2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Задания-задачи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Autofit/>
          </a:bodyPr>
          <a:lstStyle/>
          <a:p>
            <a:pPr marL="166370" marR="586740" indent="448945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Примерное</a:t>
            </a:r>
            <a:r>
              <a:rPr lang="ru-RU" sz="2800" spc="24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количество</a:t>
            </a:r>
            <a:r>
              <a:rPr lang="ru-RU" sz="2800" spc="23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2800" spc="24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типы</a:t>
            </a:r>
            <a:r>
              <a:rPr lang="ru-RU" sz="2800" spc="23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r>
              <a:rPr lang="ru-RU" sz="2800" spc="25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теоретико-методического</a:t>
            </a:r>
            <a:r>
              <a:rPr lang="ru-RU" sz="2800" spc="-28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28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школьного</a:t>
            </a:r>
            <a:r>
              <a:rPr lang="ru-RU" sz="2800" spc="-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этапа</a:t>
            </a:r>
            <a:r>
              <a:rPr lang="ru-RU" sz="2800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олимпиады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61758"/>
              </p:ext>
            </p:extLst>
          </p:nvPr>
        </p:nvGraphicFramePr>
        <p:xfrm>
          <a:off x="827584" y="2636912"/>
          <a:ext cx="7848871" cy="30243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6616"/>
                <a:gridCol w="744276"/>
                <a:gridCol w="744276"/>
                <a:gridCol w="745874"/>
                <a:gridCol w="745874"/>
                <a:gridCol w="620363"/>
                <a:gridCol w="621163"/>
                <a:gridCol w="621163"/>
                <a:gridCol w="529147"/>
                <a:gridCol w="1080119"/>
              </a:tblGrid>
              <a:tr h="424649">
                <a:tc rowSpan="2">
                  <a:txBody>
                    <a:bodyPr/>
                    <a:lstStyle/>
                    <a:p>
                      <a:pPr marL="275590" marR="184150" indent="-7493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  <a:r>
                        <a:rPr lang="ru-RU" sz="18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(классы)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1161415"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Типы</a:t>
                      </a:r>
                      <a:r>
                        <a:rPr lang="ru-RU" sz="1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8740" marR="635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Общее</a:t>
                      </a:r>
                    </a:p>
                    <a:p>
                      <a:pPr marL="79375" marR="63500" algn="ctr">
                        <a:spcAft>
                          <a:spcPts val="0"/>
                        </a:spcAft>
                      </a:pPr>
                      <a:r>
                        <a:rPr lang="ru-RU" sz="1800" spc="-5" dirty="0" smtClean="0">
                          <a:effectLst/>
                          <a:latin typeface="Times New Roman"/>
                          <a:ea typeface="Times New Roman"/>
                        </a:rPr>
                        <a:t>кол-во</a:t>
                      </a:r>
                      <a:r>
                        <a:rPr lang="ru-RU" sz="1800" spc="-28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655">
                <a:tc>
                  <a:txBody>
                    <a:bodyPr/>
                    <a:lstStyle/>
                    <a:p>
                      <a:pPr marR="446405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9334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12-15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17526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2-3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0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1460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16-20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29">
                <a:tc>
                  <a:txBody>
                    <a:bodyPr/>
                    <a:lstStyle/>
                    <a:p>
                      <a:pPr marR="446405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9334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11-13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17526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3-4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0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1460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18-22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162">
                <a:tc>
                  <a:txBody>
                    <a:bodyPr/>
                    <a:lstStyle/>
                    <a:p>
                      <a:pPr marR="408305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9334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10-12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17526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4-5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2-3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1610" marR="17589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 marR="12319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0"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1460"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20-27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8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pPr marL="457200" marR="297180" lvl="1" algn="just">
              <a:buSzPts val="1200"/>
              <a:tabLst>
                <a:tab pos="984885" algn="l"/>
              </a:tabLst>
            </a:pP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Методические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подходы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к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составлению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заданий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практического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тура</a:t>
            </a:r>
            <a:r>
              <a:rPr lang="ru-RU" sz="22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школьного</a:t>
            </a:r>
            <a:r>
              <a:rPr lang="ru-RU" sz="2200" b="1" kern="0" spc="-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этапа олимпиады</a:t>
            </a:r>
            <a:br>
              <a:rPr lang="ru-RU" sz="22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Таблица 2. – Примерный набор элементов для составления задания школьного этапа</a:t>
            </a:r>
            <a:r>
              <a:rPr lang="ru-RU" sz="2200" spc="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</a:t>
            </a:r>
            <a:r>
              <a:rPr lang="ru-RU" sz="2200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разделу</a:t>
            </a:r>
            <a:r>
              <a:rPr lang="ru-RU" sz="2200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«Гимнастика»</a:t>
            </a:r>
            <a:r>
              <a:rPr lang="ru-RU" sz="2200" spc="-3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(девушки)</a:t>
            </a:r>
            <a:b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b="1" kern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kern="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79924"/>
              </p:ext>
            </p:extLst>
          </p:nvPr>
        </p:nvGraphicFramePr>
        <p:xfrm>
          <a:off x="755576" y="1484784"/>
          <a:ext cx="7632849" cy="52482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903610"/>
                <a:gridCol w="578259"/>
                <a:gridCol w="578259"/>
                <a:gridCol w="572721"/>
              </a:tblGrid>
              <a:tr h="127642">
                <a:tc rowSpan="2">
                  <a:txBody>
                    <a:bodyPr/>
                    <a:lstStyle/>
                    <a:p>
                      <a:pPr marL="2025650" marR="202184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Элементы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4025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10985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110" marR="1104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75" marR="69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27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  <a:tabLst>
                          <a:tab pos="927100" algn="l"/>
                          <a:tab pos="1150620" algn="l"/>
                          <a:tab pos="1735455" algn="l"/>
                          <a:tab pos="2035175" algn="l"/>
                          <a:tab pos="2630805" algn="l"/>
                          <a:tab pos="2848610" algn="l"/>
                          <a:tab pos="380111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Равновесие	в	стойке	на	носках	с	различными	положениями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(движениями)</a:t>
                      </a:r>
                      <a:r>
                        <a:rPr lang="ru-RU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27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400" spc="2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5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одной</a:t>
                      </a:r>
                      <a:r>
                        <a:rPr lang="ru-RU" sz="1400" spc="57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ноге,</a:t>
                      </a:r>
                      <a:r>
                        <a:rPr lang="ru-RU" sz="1400" spc="3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другую</a:t>
                      </a:r>
                      <a:r>
                        <a:rPr lang="ru-RU" sz="1400" spc="3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согнуть</a:t>
                      </a:r>
                      <a:r>
                        <a:rPr lang="ru-RU" sz="1400" spc="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вперёд,</a:t>
                      </a:r>
                      <a:r>
                        <a:rPr lang="ru-RU" sz="1400" spc="3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носком  стопы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коснуться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колена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опорной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ноги,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27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400" spc="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одной</a:t>
                      </a:r>
                      <a:r>
                        <a:rPr lang="ru-RU" sz="1400" spc="2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ноге,</a:t>
                      </a:r>
                      <a:r>
                        <a:rPr lang="ru-RU" sz="1400" spc="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другую</a:t>
                      </a:r>
                      <a:r>
                        <a:rPr lang="ru-RU" sz="1400" spc="2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вперед</a:t>
                      </a:r>
                      <a:r>
                        <a:rPr lang="ru-RU" sz="1400" spc="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(пятка</a:t>
                      </a:r>
                      <a:r>
                        <a:rPr lang="ru-RU" sz="1400" spc="3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поднятой</a:t>
                      </a:r>
                      <a:r>
                        <a:rPr lang="ru-RU" sz="1400" spc="3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400" spc="3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ниже</a:t>
                      </a:r>
                      <a:r>
                        <a:rPr lang="ru-RU" sz="1400" spc="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45°),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Переднее</a:t>
                      </a:r>
                      <a:r>
                        <a:rPr lang="ru-RU" sz="14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4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(«ласточка»),</a:t>
                      </a:r>
                      <a:r>
                        <a:rPr lang="ru-RU" sz="14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9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Сед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углом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сед</a:t>
                      </a:r>
                      <a:r>
                        <a:rPr lang="ru-RU" sz="14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углом,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руки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стороны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Стойка</a:t>
                      </a:r>
                      <a:r>
                        <a:rPr lang="ru-RU" sz="14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Стойка</a:t>
                      </a:r>
                      <a:r>
                        <a:rPr lang="ru-RU" sz="14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без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помощи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27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Мост</a:t>
                      </a:r>
                      <a:r>
                        <a:rPr lang="ru-RU" sz="1400" spc="28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400" spc="2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положения</a:t>
                      </a:r>
                      <a:r>
                        <a:rPr lang="ru-RU" sz="1400" spc="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лёжа</a:t>
                      </a:r>
                      <a:r>
                        <a:rPr lang="ru-RU" sz="1400" spc="28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400" spc="2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поворот</a:t>
                      </a:r>
                      <a:r>
                        <a:rPr lang="ru-RU" sz="1400" spc="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направо</a:t>
                      </a:r>
                      <a:r>
                        <a:rPr lang="ru-RU" sz="1400" spc="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(налево)кругом</a:t>
                      </a:r>
                      <a:r>
                        <a:rPr lang="ru-RU" sz="14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1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упор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присев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9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4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прыжком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9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вперёд согнувшись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4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врозь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28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назад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назад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согнувшись</a:t>
                      </a:r>
                      <a:r>
                        <a:rPr lang="ru-RU" sz="1400" spc="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4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ноги врозь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вместе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9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врозь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прогнувшись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4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поворотом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180º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9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4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поворотом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360º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8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сменой</a:t>
                      </a:r>
                      <a:r>
                        <a:rPr lang="ru-RU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согнутых ног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9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935333"/>
              </p:ext>
            </p:extLst>
          </p:nvPr>
        </p:nvGraphicFramePr>
        <p:xfrm>
          <a:off x="611560" y="1628802"/>
          <a:ext cx="7848870" cy="44005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3323"/>
                <a:gridCol w="6089151"/>
                <a:gridCol w="1176396"/>
              </a:tblGrid>
              <a:tr h="509065">
                <a:tc>
                  <a:txBody>
                    <a:bodyPr/>
                    <a:lstStyle/>
                    <a:p>
                      <a:pPr marL="15494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marL="12319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1495" marR="17983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Элементы/связки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4615" marR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Стоимость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832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И.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п. –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о. с.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11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Шагом</a:t>
                      </a:r>
                      <a:r>
                        <a:rPr lang="ru-RU" sz="1400" spc="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4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выпад</a:t>
                      </a:r>
                      <a:r>
                        <a:rPr lang="ru-RU" sz="1400" spc="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вперед</a:t>
                      </a:r>
                      <a:r>
                        <a:rPr lang="ru-RU" sz="14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упор</a:t>
                      </a:r>
                      <a:r>
                        <a:rPr lang="ru-RU" sz="14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присев</a:t>
                      </a:r>
                      <a:r>
                        <a:rPr lang="ru-RU" sz="1400" spc="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скрестно</a:t>
                      </a:r>
                      <a:r>
                        <a:rPr lang="ru-RU" sz="1400" spc="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4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поворот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кругом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упоре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присев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Перекат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назад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лопатках,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  <a:r>
                        <a:rPr lang="ru-RU" sz="1400" b="1" i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………………………….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Перекат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вперед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сед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группировке -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лечь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спину,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руки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вверх……….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Согнуть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руки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«мост»,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  <a:r>
                        <a:rPr lang="ru-RU" sz="14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поворот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кругом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упор присев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1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 +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назад,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встать ………………………………………………………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111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Шаг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правой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(левой)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ногой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вперед,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правой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(левой)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ноге,</a:t>
                      </a:r>
                    </a:p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руки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сторону,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……………………………………………………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Махом одной, толчком другой переворот в сторону («колесо») и,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приставляя</a:t>
                      </a:r>
                      <a:r>
                        <a:rPr lang="ru-RU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ногу,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повернуться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направо</a:t>
                      </a:r>
                      <a:r>
                        <a:rPr lang="ru-RU" sz="14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(налево)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лицом</a:t>
                      </a:r>
                      <a:r>
                        <a:rPr lang="ru-RU" sz="14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направлении</a:t>
                      </a:r>
                    </a:p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движения</a:t>
                      </a:r>
                      <a:r>
                        <a:rPr lang="ru-RU" sz="14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упор</a:t>
                      </a:r>
                      <a:r>
                        <a:rPr lang="ru-RU" sz="14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присев…………………………………………………….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вперед…………………………………………………………….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marR="163195"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4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поворотом</a:t>
                      </a: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180º……………………………………….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4. – Акробатическое упражнение 7-8 классы (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девушки)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9730"/>
              </p:ext>
            </p:extLst>
          </p:nvPr>
        </p:nvGraphicFramePr>
        <p:xfrm>
          <a:off x="683569" y="1988840"/>
          <a:ext cx="7920878" cy="37666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18839"/>
                <a:gridCol w="1187487"/>
                <a:gridCol w="1187487"/>
                <a:gridCol w="1127065"/>
              </a:tblGrid>
              <a:tr h="274107">
                <a:tc rowSpan="2">
                  <a:txBody>
                    <a:bodyPr/>
                    <a:lstStyle/>
                    <a:p>
                      <a:pPr marL="1398270" marR="13938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Элементы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66800" marR="106172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4640" marR="290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3060" marR="3479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marR="2851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210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Подтягивание</a:t>
                      </a:r>
                      <a:r>
                        <a:rPr lang="ru-RU" sz="1600" spc="4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600" spc="4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виса</a:t>
                      </a:r>
                      <a:r>
                        <a:rPr lang="ru-RU" sz="1600" spc="4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4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высокой</a:t>
                      </a:r>
                      <a:r>
                        <a:rPr lang="ru-RU" sz="1600" spc="4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перекладине/</a:t>
                      </a:r>
                    </a:p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сгибание-разгибание</a:t>
                      </a:r>
                      <a:r>
                        <a:rPr lang="ru-RU" sz="16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упоре</a:t>
                      </a:r>
                      <a:r>
                        <a:rPr lang="ru-RU" sz="16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лёжа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8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Прыжок в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длину</a:t>
                      </a:r>
                      <a:r>
                        <a:rPr lang="ru-RU" sz="16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места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8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вперед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7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Два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кувырка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91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Три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кувырка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07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Бег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 напольному</a:t>
                      </a:r>
                      <a:r>
                        <a:rPr lang="ru-RU" sz="16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бревну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8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Прыжки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скакалку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8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Метание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мяча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07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Перенос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набивных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мячей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(дев.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кг,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юн.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Бег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«змейкой»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marL="166370" marR="292100" indent="448945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Испытание по разделу </a:t>
            </a:r>
            <a:r>
              <a:rPr lang="ru-RU" sz="1600" i="1" dirty="0">
                <a:solidFill>
                  <a:schemeClr val="tx1"/>
                </a:solidFill>
                <a:latin typeface="Times New Roman"/>
                <a:ea typeface="Times New Roman"/>
              </a:rPr>
              <a:t>«Прикладная физическая культура»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может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быть</a:t>
            </a:r>
            <a:r>
              <a:rPr lang="ru-RU" sz="1600" spc="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организовано</a:t>
            </a:r>
            <a:r>
              <a:rPr lang="ru-RU" sz="1600" spc="-28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spc="-5" dirty="0">
                <a:solidFill>
                  <a:schemeClr val="tx1"/>
                </a:solidFill>
                <a:latin typeface="Times New Roman"/>
                <a:ea typeface="Times New Roman"/>
              </a:rPr>
              <a:t>в форме преодоления полосы препятствий,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задания которой представляют собой выполнение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физических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упражнений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прикладного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характера. В</a:t>
            </a:r>
            <a:r>
              <a:rPr lang="ru-RU" sz="1600" spc="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содержание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по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разделу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«Прикладная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физическая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культура»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возможно включение технических элементов спортивных игр, акробатики и др. Примерный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набор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элементов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для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составления</a:t>
            </a:r>
            <a:r>
              <a:rPr lang="ru-RU" sz="16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задания</a:t>
            </a:r>
            <a:r>
              <a:rPr lang="ru-RU" sz="1600" spc="5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10333"/>
              </p:ext>
            </p:extLst>
          </p:nvPr>
        </p:nvGraphicFramePr>
        <p:xfrm>
          <a:off x="395536" y="2636913"/>
          <a:ext cx="7992888" cy="35644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9010"/>
                <a:gridCol w="1198283"/>
                <a:gridCol w="1198283"/>
                <a:gridCol w="1137312"/>
              </a:tblGrid>
              <a:tr h="485463">
                <a:tc rowSpan="2">
                  <a:txBody>
                    <a:bodyPr/>
                    <a:lstStyle/>
                    <a:p>
                      <a:pPr marL="1398270" marR="13938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Элементы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66800" marR="10617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4640" marR="29019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3060" marR="3479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1465" marR="2851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37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Бег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координационную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лестницу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39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Челночный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39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Бег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сменой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направления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движения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27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Броски</a:t>
                      </a:r>
                      <a:r>
                        <a:rPr lang="ru-RU" sz="1600" spc="2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набивного</a:t>
                      </a:r>
                      <a:r>
                        <a:rPr lang="ru-RU" sz="1600" spc="2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мяча</a:t>
                      </a:r>
                      <a:r>
                        <a:rPr lang="ru-RU" sz="1600" spc="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  различных</a:t>
                      </a:r>
                      <a:r>
                        <a:rPr lang="ru-RU" sz="1600" spc="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положений</a:t>
                      </a:r>
                    </a:p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дальность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39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Прыжки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препятствия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высотой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78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Ползание</a:t>
                      </a:r>
                      <a:r>
                        <a:rPr lang="ru-RU" sz="16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под</a:t>
                      </a:r>
                      <a:r>
                        <a:rPr lang="ru-RU" sz="1600" spc="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препятствием</a:t>
                      </a:r>
                      <a:r>
                        <a:rPr lang="ru-RU" sz="16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высотой</a:t>
                      </a:r>
                      <a:r>
                        <a:rPr lang="ru-RU" sz="1600" spc="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  <a:r>
                        <a:rPr lang="ru-RU" sz="16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м,</a:t>
                      </a:r>
                      <a:r>
                        <a:rPr lang="ru-RU" sz="16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длиной</a:t>
                      </a:r>
                    </a:p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5-10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39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Стрельба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электронного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оружия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pPr marL="166370" marR="296545" indent="458470" algn="just"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 комплект олимпиадных заданий практического испытания олимпиады по каждой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возрастной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группе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(классу)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входят: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программа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практического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испытания,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регламент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его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проведения,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схема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(при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необходимости),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критерии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методика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оценивания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выполненных</a:t>
            </a:r>
            <a:r>
              <a:rPr lang="ru-RU" sz="20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олимпиадных</a:t>
            </a:r>
            <a:r>
              <a:rPr lang="ru-RU" sz="20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заданий.</a:t>
            </a:r>
            <a:b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5564" y="2276872"/>
            <a:ext cx="75329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300355" lvl="0" indent="-342900">
              <a:buSzPts val="1200"/>
              <a:buFont typeface="Times New Roman"/>
              <a:buAutoNum type="arabicPeriod"/>
              <a:tabLst>
                <a:tab pos="783590" algn="l"/>
              </a:tabLs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Рекомендуемые</a:t>
            </a:r>
            <a:r>
              <a:rPr lang="ru-RU" sz="2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технические</a:t>
            </a:r>
            <a:r>
              <a:rPr lang="ru-RU" sz="2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параметры</a:t>
            </a:r>
            <a:r>
              <a:rPr lang="ru-RU" sz="2800" b="1" spc="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оформления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материалов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276872"/>
            <a:ext cx="8064896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pPr marR="300355" lvl="0" algn="just">
              <a:spcAft>
                <a:spcPts val="0"/>
              </a:spcAft>
              <a:buSzPts val="1200"/>
              <a:tabLst>
                <a:tab pos="783590" algn="l"/>
              </a:tabLst>
            </a:pP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Принципы формирования комплектов олимпиадных заданий и методические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подходы</a:t>
            </a:r>
            <a:r>
              <a:rPr lang="ru-RU" sz="2800" b="1" kern="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к составлению</a:t>
            </a:r>
            <a:r>
              <a:rPr lang="ru-RU" sz="2800" b="1" kern="0" spc="-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заданий муниципального</a:t>
            </a:r>
            <a:r>
              <a:rPr lang="ru-RU" sz="2800" b="1" kern="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этапа олимпиады</a:t>
            </a:r>
            <a:b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212"/>
              </p:ext>
            </p:extLst>
          </p:nvPr>
        </p:nvGraphicFramePr>
        <p:xfrm>
          <a:off x="827584" y="3573016"/>
          <a:ext cx="7632847" cy="2002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15209"/>
                <a:gridCol w="710105"/>
                <a:gridCol w="585759"/>
                <a:gridCol w="585759"/>
                <a:gridCol w="657707"/>
                <a:gridCol w="657707"/>
                <a:gridCol w="573245"/>
                <a:gridCol w="575592"/>
                <a:gridCol w="575592"/>
                <a:gridCol w="1596172"/>
              </a:tblGrid>
              <a:tr h="386460">
                <a:tc rowSpan="2">
                  <a:txBody>
                    <a:bodyPr/>
                    <a:lstStyle/>
                    <a:p>
                      <a:pPr marL="173355" marR="82550" indent="-7493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(классы)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106045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Типы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4810" marR="251460" indent="-1219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600" spc="-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938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640">
                <a:tc>
                  <a:txBody>
                    <a:bodyPr/>
                    <a:lstStyle/>
                    <a:p>
                      <a:pPr marR="344805"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271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15-18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11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3-4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25-28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640">
                <a:tc>
                  <a:txBody>
                    <a:bodyPr/>
                    <a:lstStyle/>
                    <a:p>
                      <a:pPr marR="306705"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271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14-15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11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1874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1747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795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736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25-30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12168"/>
          </a:xfrm>
        </p:spPr>
        <p:txBody>
          <a:bodyPr>
            <a:noAutofit/>
          </a:bodyPr>
          <a:lstStyle/>
          <a:p>
            <a:pPr marL="166370" marR="294005" indent="44894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Таблица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8.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Примерное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количество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типы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теоретико-методического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28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муниципального этапа</a:t>
            </a:r>
            <a:r>
              <a:rPr lang="ru-RU" sz="2800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олимпиады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737233"/>
              </p:ext>
            </p:extLst>
          </p:nvPr>
        </p:nvGraphicFramePr>
        <p:xfrm>
          <a:off x="755576" y="1700808"/>
          <a:ext cx="7632848" cy="46650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88202"/>
                <a:gridCol w="673904"/>
                <a:gridCol w="670742"/>
              </a:tblGrid>
              <a:tr h="246183">
                <a:tc rowSpan="2">
                  <a:txBody>
                    <a:bodyPr/>
                    <a:lstStyle/>
                    <a:p>
                      <a:pPr marL="2148205" marR="214249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Элементы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8450"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6210" marR="14986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7-8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1049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9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Фронтальное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600" spc="1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(пятка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поднятой</a:t>
                      </a:r>
                      <a:r>
                        <a:rPr lang="ru-RU" sz="1600" spc="1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600" spc="1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1600" spc="1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ниже45°),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Переднее</a:t>
                      </a:r>
                      <a:r>
                        <a:rPr lang="ru-RU" sz="16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равновесие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(«ласточка»),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держать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Сед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углом,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руки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стороны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9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Стойка</a:t>
                      </a:r>
                      <a:r>
                        <a:rPr lang="ru-RU" sz="16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Стойка</a:t>
                      </a:r>
                      <a:r>
                        <a:rPr lang="ru-RU" sz="16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без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помощи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72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Мост</a:t>
                      </a:r>
                      <a:r>
                        <a:rPr lang="ru-RU" sz="1600" spc="5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600" spc="5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положения</a:t>
                      </a:r>
                      <a:r>
                        <a:rPr lang="ru-RU" sz="1600" spc="5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лёжа</a:t>
                      </a:r>
                      <a:r>
                        <a:rPr lang="ru-RU" sz="1600" spc="50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5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поворот</a:t>
                      </a:r>
                      <a:r>
                        <a:rPr lang="ru-RU" sz="1600" spc="5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направо</a:t>
                      </a:r>
                      <a:r>
                        <a:rPr lang="ru-RU" sz="1600" spc="5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(налево)</a:t>
                      </a:r>
                      <a:r>
                        <a:rPr lang="ru-RU" sz="1600" spc="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кругом</a:t>
                      </a:r>
                      <a:r>
                        <a:rPr lang="ru-RU" sz="1600" spc="3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3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упор</a:t>
                      </a:r>
                    </a:p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присев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9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6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лопатках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6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лопатках без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помощи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рук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прыжком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9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вперёд</a:t>
                      </a:r>
                      <a:r>
                        <a:rPr lang="ru-RU" sz="16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согнувшись</a:t>
                      </a:r>
                      <a:r>
                        <a:rPr lang="ru-RU" sz="16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600" spc="-8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врозь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назад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Кувырок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назад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согнувшись</a:t>
                      </a:r>
                      <a:r>
                        <a:rPr lang="ru-RU" sz="1600" spc="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стойку</a:t>
                      </a:r>
                      <a:r>
                        <a:rPr lang="ru-RU" sz="16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ноги врозь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вместе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94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вверх</a:t>
                      </a:r>
                      <a:r>
                        <a:rPr lang="ru-RU" sz="1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ноги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врозь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83">
                <a:tc>
                  <a:txBody>
                    <a:bodyPr/>
                    <a:lstStyle/>
                    <a:p>
                      <a:pPr marL="7112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Прыжок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сменой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согнутых</a:t>
                      </a:r>
                      <a:r>
                        <a:rPr lang="ru-RU" sz="1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ног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(«козлик»)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marL="166370" marR="293370" indent="448945"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Практические задания муниципального этапа олимпиады школьников по физической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культуре должны состоять из набора технических приёмов, характерных для выбранного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методической комиссией</a:t>
            </a:r>
            <a:r>
              <a:rPr lang="ru-RU" sz="1400" spc="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вида</a:t>
            </a:r>
            <a:r>
              <a:rPr lang="ru-RU" sz="14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спорта,</a:t>
            </a:r>
            <a:r>
              <a:rPr lang="ru-RU" sz="14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по которому</a:t>
            </a:r>
            <a:r>
              <a:rPr lang="ru-RU" sz="1400" spc="-2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проводится испытание.</a:t>
            </a:r>
            <a:b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девушек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юношей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по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разделу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i="1" dirty="0">
                <a:solidFill>
                  <a:schemeClr val="tx1"/>
                </a:solidFill>
                <a:latin typeface="Times New Roman"/>
                <a:ea typeface="Times New Roman"/>
              </a:rPr>
              <a:t>«Гимнастика»</a:t>
            </a:r>
            <a:r>
              <a:rPr lang="ru-RU" sz="1400" i="1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проводятся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в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виде</a:t>
            </a:r>
            <a:r>
              <a:rPr lang="ru-RU" sz="1400" spc="-28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выполнения акробатического упражнения. В таблицах 9 и 10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представлен</a:t>
            </a:r>
            <a:r>
              <a:rPr lang="ru-RU" sz="14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примерный набор</a:t>
            </a:r>
            <a:r>
              <a:rPr lang="ru-RU" sz="1400" spc="-28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элементов,</a:t>
            </a:r>
            <a:r>
              <a:rPr lang="ru-RU" sz="14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из которых</a:t>
            </a:r>
            <a:r>
              <a:rPr lang="ru-RU" sz="140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составляется комбинация.</a:t>
            </a:r>
            <a:b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988840"/>
            <a:ext cx="792088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pPr marR="294640" lvl="0" algn="just">
              <a:spcAft>
                <a:spcPts val="0"/>
              </a:spcAft>
              <a:buSzPts val="1200"/>
              <a:tabLst>
                <a:tab pos="911860" algn="l"/>
              </a:tabLst>
            </a:pP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Необходимое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материально-техническое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обеспечение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для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выполнения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олимпиадных</a:t>
            </a:r>
            <a:r>
              <a:rPr lang="ru-RU" sz="2800" b="1" kern="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r>
              <a:rPr lang="ru-RU" sz="2800" b="1" kern="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школьного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и муниципального</a:t>
            </a:r>
            <a:r>
              <a:rPr lang="ru-RU" sz="2800" b="1" kern="0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этапов</a:t>
            </a:r>
            <a:r>
              <a:rPr lang="ru-RU" sz="2800" b="1" kern="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олимпиады</a:t>
            </a:r>
            <a:b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764704"/>
            <a:ext cx="78488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023257"/>
              </p:ext>
            </p:extLst>
          </p:nvPr>
        </p:nvGraphicFramePr>
        <p:xfrm>
          <a:off x="539552" y="2132855"/>
          <a:ext cx="8280920" cy="4571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22491"/>
                <a:gridCol w="5858429"/>
              </a:tblGrid>
              <a:tr h="303496">
                <a:tc>
                  <a:txBody>
                    <a:bodyPr/>
                    <a:lstStyle/>
                    <a:p>
                      <a:pPr marL="43815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Типы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616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методика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12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закрытой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форме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</a:t>
                      </a:r>
                      <a:r>
                        <a:rPr lang="ru-RU" sz="1600" spc="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r>
                        <a:rPr lang="ru-RU" sz="1600" spc="38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38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3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600" spc="38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балл,</a:t>
                      </a:r>
                      <a:r>
                        <a:rPr lang="ru-RU" sz="1600" spc="4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неправильный</a:t>
                      </a:r>
                      <a:r>
                        <a:rPr lang="ru-RU" sz="1600" spc="3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3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123">
                <a:tc>
                  <a:txBody>
                    <a:bodyPr/>
                    <a:lstStyle/>
                    <a:p>
                      <a:pPr marL="39370" marR="17399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Задания в закрытой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форме с выбором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нескольких</a:t>
                      </a:r>
                      <a:r>
                        <a:rPr lang="ru-RU" sz="1600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правильных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3175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Полный правильный ответ оценивается в 1,0 балл, если в ответе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указан хотя бы один неверный ответ, то он может оцениваться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как неверный, либо оценивается каждый ответ – в зависимости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1600" spc="4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количества</a:t>
                      </a:r>
                      <a:r>
                        <a:rPr lang="ru-RU" sz="1600" spc="4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предложенных</a:t>
                      </a:r>
                      <a:r>
                        <a:rPr lang="ru-RU" sz="1600" spc="4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вариантов</a:t>
                      </a:r>
                      <a:r>
                        <a:rPr lang="ru-RU" sz="1600" spc="4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ответа</a:t>
                      </a:r>
                      <a:r>
                        <a:rPr lang="ru-RU" sz="1600" spc="4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определяется</a:t>
                      </a:r>
                    </a:p>
                    <a:p>
                      <a:pPr marL="39370" marR="323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«стоимость» каждого из них. Например, если ответ содержит 4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варианта ответов, то каждая позиция оценивается в 0,25 балла.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этом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даётся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0,25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балла,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неправильный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минус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0,25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баллов,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однако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минимальное</a:t>
                      </a:r>
                      <a:r>
                        <a:rPr lang="ru-RU" sz="1600" spc="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  <a:r>
                        <a:rPr lang="ru-RU" sz="1600" spc="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600" spc="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вопрос</a:t>
                      </a:r>
                      <a:r>
                        <a:rPr lang="ru-RU" sz="1600" spc="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1600" spc="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может</a:t>
                      </a:r>
                      <a:r>
                        <a:rPr lang="ru-RU" sz="1600" spc="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быть</a:t>
                      </a:r>
                      <a:r>
                        <a:rPr lang="ru-RU" sz="1600" spc="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менее</a:t>
                      </a:r>
                    </a:p>
                    <a:p>
                      <a:pPr marL="3937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01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</a:t>
                      </a:r>
                      <a:r>
                        <a:rPr lang="ru-RU" sz="1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открытой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форме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Каждый</a:t>
                      </a:r>
                      <a:r>
                        <a:rPr lang="ru-RU" sz="1600" spc="2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</a:t>
                      </a:r>
                      <a:r>
                        <a:rPr lang="ru-RU" sz="1600" spc="2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r>
                        <a:rPr lang="ru-RU" sz="1600" spc="2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2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2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r>
                        <a:rPr lang="ru-RU" sz="1600" spc="2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балла,</a:t>
                      </a:r>
                      <a:r>
                        <a:rPr lang="ru-RU" sz="1600" spc="2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600" spc="20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каждый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неправильный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01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6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  <a:tabLst>
                          <a:tab pos="1600200" algn="l"/>
                          <a:tab pos="2085975" algn="l"/>
                          <a:tab pos="3023870" algn="l"/>
                          <a:tab pos="3230880" algn="l"/>
                          <a:tab pos="379920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Каждый</a:t>
                      </a:r>
                      <a:r>
                        <a:rPr lang="ru-RU" sz="1600" spc="4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	ответ	оценивается	в	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0,5-1,0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1600" spc="4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 каждый</a:t>
                      </a:r>
                      <a:r>
                        <a:rPr lang="ru-RU" sz="1600" spc="-1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неправильный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algn="ctr">
              <a:spcAft>
                <a:spcPts val="0"/>
              </a:spcAft>
              <a:buSzPts val="1200"/>
              <a:tabLst>
                <a:tab pos="882650" algn="l"/>
              </a:tabLst>
            </a:pP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Методика</a:t>
            </a:r>
            <a:r>
              <a:rPr lang="ru-RU" sz="2000" b="1" kern="0" spc="-2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оценки</a:t>
            </a:r>
            <a:r>
              <a:rPr lang="ru-RU" sz="2000" b="1" kern="0" spc="-3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качества</a:t>
            </a:r>
            <a:r>
              <a:rPr lang="ru-RU" sz="2000" b="1" kern="0" spc="-2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выполнения</a:t>
            </a:r>
            <a:r>
              <a:rPr lang="ru-RU" sz="2000" b="1" kern="0" spc="-1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теоретико-методического</a:t>
            </a:r>
            <a:r>
              <a:rPr lang="ru-RU" sz="2000" b="1" kern="0" spc="-1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задания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Таблица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13.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–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Примерная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система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оценивания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качества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выполнения</a:t>
            </a:r>
            <a:r>
              <a:rPr lang="ru-RU" sz="200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теоретико-</a:t>
            </a:r>
            <a:r>
              <a:rPr lang="ru-RU" sz="2000" spc="-28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методического</a:t>
            </a:r>
            <a:r>
              <a:rPr lang="ru-RU" sz="2000" spc="-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испытания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084458"/>
              </p:ext>
            </p:extLst>
          </p:nvPr>
        </p:nvGraphicFramePr>
        <p:xfrm>
          <a:off x="683568" y="548680"/>
          <a:ext cx="7776864" cy="48708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75035"/>
                <a:gridCol w="5501829"/>
              </a:tblGrid>
              <a:tr h="288032">
                <a:tc>
                  <a:txBody>
                    <a:bodyPr/>
                    <a:lstStyle/>
                    <a:p>
                      <a:pPr marL="43815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Типы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616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методика</a:t>
                      </a: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425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Задания</a:t>
                      </a:r>
                      <a:r>
                        <a:rPr lang="ru-RU" sz="16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процессуального</a:t>
                      </a:r>
                    </a:p>
                    <a:p>
                      <a:pPr marL="39370" marR="283845" algn="l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или алгоритмического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толка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  <a:tabLst>
                          <a:tab pos="1083945" algn="l"/>
                          <a:tab pos="1909445" algn="l"/>
                          <a:tab pos="2682875" algn="l"/>
                          <a:tab pos="405320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Правильное	решение	задания	процессуального	или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алгоритмического</a:t>
                      </a:r>
                      <a:r>
                        <a:rPr lang="ru-RU" sz="1600" spc="1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толка</a:t>
                      </a:r>
                      <a:r>
                        <a:rPr lang="ru-RU" sz="1600" spc="1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1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1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1-2</a:t>
                      </a:r>
                      <a:r>
                        <a:rPr lang="ru-RU" sz="1600" spc="1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балла,</a:t>
                      </a:r>
                      <a:r>
                        <a:rPr lang="ru-RU" sz="1600" spc="-1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неправильное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6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 в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 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28">
                <a:tc>
                  <a:txBody>
                    <a:bodyPr/>
                    <a:lstStyle/>
                    <a:p>
                      <a:pPr marL="39370" marR="60960" algn="l"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effectLst/>
                          <a:latin typeface="Times New Roman"/>
                          <a:ea typeface="Times New Roman"/>
                        </a:rPr>
                        <a:t>Задания,</a:t>
                      </a:r>
                      <a:r>
                        <a:rPr lang="ru-RU" sz="16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предполагающие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перечисление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31115" algn="l">
                        <a:spcAft>
                          <a:spcPts val="0"/>
                        </a:spcAft>
                        <a:tabLst>
                          <a:tab pos="725805" algn="l"/>
                          <a:tab pos="1385570" algn="l"/>
                          <a:tab pos="2145665" algn="l"/>
                          <a:tab pos="3162300" algn="l"/>
                          <a:tab pos="3456305" algn="l"/>
                          <a:tab pos="399732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заданиях,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связанных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перечислениями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1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описаниями,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каждая	верная	позиция	оценивается	в	0,5-1	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(квалифицированная</a:t>
                      </a:r>
                      <a:r>
                        <a:rPr lang="ru-RU" sz="16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оценка)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04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</a:t>
                      </a:r>
                      <a:r>
                        <a:rPr lang="ru-RU" sz="1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6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иллюстрациями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Каждое</a:t>
                      </a:r>
                      <a:r>
                        <a:rPr lang="ru-RU" sz="1600" spc="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верно</a:t>
                      </a:r>
                      <a:r>
                        <a:rPr lang="ru-RU" sz="1600" spc="4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описанное</a:t>
                      </a:r>
                      <a:r>
                        <a:rPr lang="ru-RU" sz="1600" spc="4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изображение</a:t>
                      </a:r>
                      <a:r>
                        <a:rPr lang="ru-RU" sz="1600" spc="4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4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4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0,5-1,5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28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Задания-кроссворды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28575" algn="l">
                        <a:spcAft>
                          <a:spcPts val="0"/>
                        </a:spcAft>
                        <a:tabLst>
                          <a:tab pos="742950" algn="l"/>
                          <a:tab pos="1735455" algn="l"/>
                          <a:tab pos="2288540" algn="l"/>
                          <a:tab pos="2734310" algn="l"/>
                          <a:tab pos="374015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Каждый	правильный	ответ	при	выполнении	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задания-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кроссворда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r>
                        <a:rPr lang="ru-RU" sz="1600" spc="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-1,5</a:t>
                      </a:r>
                      <a:r>
                        <a:rPr lang="ru-RU" sz="1600" spc="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балла,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неправильный</a:t>
                      </a:r>
                      <a:r>
                        <a:rPr lang="ru-RU" sz="1600" spc="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r>
                        <a:rPr lang="ru-RU" sz="1600" spc="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659"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Задания-задачи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Требуется</a:t>
                      </a:r>
                      <a:r>
                        <a:rPr lang="ru-RU" sz="1600" spc="3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квалифицированная  </a:t>
                      </a:r>
                      <a:r>
                        <a:rPr lang="ru-RU" sz="1600" spc="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оценка.  </a:t>
                      </a:r>
                      <a:r>
                        <a:rPr lang="ru-RU" sz="1600" spc="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Полный  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</a:t>
                      </a:r>
                    </a:p>
                    <a:p>
                      <a:pPr marL="393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r>
                        <a:rPr lang="ru-RU" sz="1600" spc="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3-5</a:t>
                      </a:r>
                      <a:r>
                        <a:rPr lang="ru-RU" sz="1600" spc="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балла</a:t>
                      </a:r>
                      <a:r>
                        <a:rPr lang="ru-RU" sz="1600" spc="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(в</a:t>
                      </a:r>
                      <a:r>
                        <a:rPr lang="ru-RU" sz="1600" spc="7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зависимости</a:t>
                      </a:r>
                      <a:r>
                        <a:rPr lang="ru-RU" sz="1600" spc="8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1600" spc="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сложности</a:t>
                      </a:r>
                      <a:r>
                        <a:rPr lang="ru-RU" sz="16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задания),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также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оценивается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r>
                        <a:rPr lang="ru-RU" sz="16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правильный</a:t>
                      </a:r>
                      <a:r>
                        <a:rPr lang="ru-RU" sz="1600" spc="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ответ.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2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764704"/>
            <a:ext cx="799288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4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Методика</a:t>
            </a:r>
            <a:r>
              <a:rPr lang="ru-RU" sz="2800" spc="-2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оценки</a:t>
            </a:r>
            <a:r>
              <a:rPr lang="ru-RU" sz="2800" spc="-2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качества</a:t>
            </a:r>
            <a:r>
              <a:rPr lang="ru-RU" sz="2800" spc="-2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выполнения</a:t>
            </a:r>
            <a:r>
              <a:rPr lang="ru-RU" sz="2800" spc="-3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практических</a:t>
            </a:r>
            <a:r>
              <a:rPr lang="ru-RU" sz="2800" spc="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4338"/>
            <a:ext cx="8352928" cy="48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620688"/>
            <a:ext cx="792088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4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4675" y="260648"/>
            <a:ext cx="545465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908720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1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548680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6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62473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Aft>
                <a:spcPts val="0"/>
              </a:spcAft>
              <a:buSzPts val="1200"/>
              <a:tabLst>
                <a:tab pos="768350" algn="l"/>
              </a:tabLst>
            </a:pP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Подведение</a:t>
            </a:r>
            <a:r>
              <a:rPr lang="ru-RU" sz="2800" b="1" kern="0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итогов</a:t>
            </a:r>
            <a:r>
              <a:rPr lang="ru-RU" sz="2800" b="1" kern="0" spc="-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kern="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олимпиады</a:t>
            </a:r>
            <a:r>
              <a:rPr lang="ru-RU" sz="1400" b="1" kern="0" dirty="0">
                <a:latin typeface="Times New Roman"/>
                <a:ea typeface="Times New Roman"/>
              </a:rPr>
              <a:t/>
            </a:r>
            <a:br>
              <a:rPr lang="ru-RU" sz="1400" b="1" kern="0" dirty="0">
                <a:latin typeface="Times New Roman"/>
                <a:ea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646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1"/>
            <a:ext cx="5832648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1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>
            <a:noAutofit/>
          </a:bodyPr>
          <a:lstStyle/>
          <a:p>
            <a:pPr marL="457200" marR="295275" lvl="1" algn="ctr">
              <a:spcAft>
                <a:spcPts val="0"/>
              </a:spcAft>
              <a:buSzPts val="1200"/>
              <a:tabLst>
                <a:tab pos="937895" algn="l"/>
              </a:tabLst>
            </a:pP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Методические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подходы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к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составлению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заданий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теоретико-методического</a:t>
            </a:r>
            <a:r>
              <a:rPr lang="ru-RU" sz="2800" b="1" kern="0" spc="5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испытания</a:t>
            </a:r>
            <a:r>
              <a:rPr lang="ru-RU" sz="2800" b="1" kern="0" spc="1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школьного этапа олимпиады</a:t>
            </a:r>
            <a:br>
              <a:rPr lang="ru-RU" sz="2800" b="1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51025"/>
            <a:ext cx="8136904" cy="467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2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Тест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теоретико-методического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испытания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школьного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этапа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олимпиады</a:t>
            </a:r>
            <a:r>
              <a:rPr lang="ru-RU" sz="2800" spc="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должен</a:t>
            </a:r>
            <a:r>
              <a:rPr lang="ru-RU" sz="2800" spc="-28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spc="-28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содержать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различные</a:t>
            </a:r>
            <a:r>
              <a:rPr lang="ru-RU" sz="2800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типы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56014"/>
            <a:ext cx="8352927" cy="363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Задания</a:t>
            </a:r>
            <a:r>
              <a:rPr lang="ru-RU" sz="2800" b="1" i="1" spc="-1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в</a:t>
            </a:r>
            <a:r>
              <a:rPr lang="ru-RU" sz="2800" b="1" i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закрытой</a:t>
            </a:r>
            <a:r>
              <a:rPr lang="ru-RU" sz="2800" b="1" i="1" spc="-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форме</a:t>
            </a:r>
            <a:r>
              <a:rPr lang="ru-RU" sz="2800" b="1" i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с выбором</a:t>
            </a:r>
            <a:r>
              <a:rPr lang="ru-RU" sz="2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нескольких</a:t>
            </a:r>
            <a:r>
              <a:rPr lang="ru-RU" sz="2800" b="1" i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правильных</a:t>
            </a:r>
            <a:r>
              <a:rPr lang="ru-RU" sz="2800" b="1" spc="1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ответов.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0013"/>
            <a:ext cx="7848872" cy="345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3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Задания в открытой форме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14638"/>
            <a:ext cx="8064896" cy="32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3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1"/>
            <a:ext cx="8229600" cy="1483891"/>
          </a:xfrm>
        </p:spPr>
        <p:txBody>
          <a:bodyPr>
            <a:noAutofit/>
          </a:bodyPr>
          <a:lstStyle/>
          <a:p>
            <a:pPr marL="624840"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В.</a:t>
            </a:r>
            <a:r>
              <a:rPr lang="ru-RU" sz="2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Задания</a:t>
            </a:r>
            <a:r>
              <a:rPr lang="ru-RU" sz="2800" b="1" i="1" spc="27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на</a:t>
            </a:r>
            <a:r>
              <a:rPr lang="ru-RU" sz="2800" b="1" i="1" spc="-1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соответствие (сопоставление)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понятий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</a:t>
            </a:r>
            <a:r>
              <a:rPr lang="ru-RU" sz="2800" b="1" i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определений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60563"/>
            <a:ext cx="7848872" cy="420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7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</TotalTime>
  <Words>1219</Words>
  <Application>Microsoft Office PowerPoint</Application>
  <PresentationFormat>Экран (4:3)</PresentationFormat>
  <Paragraphs>392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«Изучение требований к проведению Всероссийской олимпиады школьников по физической культуре в 2024-2025 учебном году»   </vt:lpstr>
      <vt:lpstr>Рекомендуемые технические параметры оформления материалов</vt:lpstr>
      <vt:lpstr>Презентация PowerPoint</vt:lpstr>
      <vt:lpstr>Презентация PowerPoint</vt:lpstr>
      <vt:lpstr>Методические подходы к составлению заданий теоретико-методического испытания школьного этапа олимпиады </vt:lpstr>
      <vt:lpstr>Тест теоретико-методического испытания школьного этапа олимпиады должен  содержать различные типы заданий</vt:lpstr>
      <vt:lpstr>Задания в закрытой форме с выбором нескольких правильных ответов. </vt:lpstr>
      <vt:lpstr>Задания в открытой форме</vt:lpstr>
      <vt:lpstr>В. Задания на соответствие (сопоставление) понятий и определений.  </vt:lpstr>
      <vt:lpstr>Г. Задания процессуального или алгоритмического толка.  </vt:lpstr>
      <vt:lpstr>Д. Задания в форме, предполагающей перечисление известных фактов, характеристик.</vt:lpstr>
      <vt:lpstr>Е. Задания с иллюстрациями или графическими изображениями двигательных действий.</vt:lpstr>
      <vt:lpstr>Ж. Задания-кроссворды (ребусы). </vt:lpstr>
      <vt:lpstr>З. Задания-задачи.</vt:lpstr>
      <vt:lpstr>Примерное количество и типы заданий теоретико-методического испытания школьного этапа олимпиады </vt:lpstr>
      <vt:lpstr>Методические подходы к составлению заданий практического тура школьного этапа олимпиады Таблица 2. – Примерный набор элементов для составления задания школьного этапа по разделу «Гимнастика» (девушки)  </vt:lpstr>
      <vt:lpstr>Таблица 4. – Акробатическое упражнение 7-8 классы (девушки)</vt:lpstr>
      <vt:lpstr>Испытание по разделу «Прикладная физическая культура» может быть организовано в форме преодоления полосы препятствий, задания которой представляют собой выполнение физических упражнений прикладного характера. В содержание испытания по разделу «Прикладная физическая культура» возможно включение технических элементов спортивных игр, акробатики и др. Примерный набор элементов для составления задания. </vt:lpstr>
      <vt:lpstr>В комплект олимпиадных заданий практического испытания олимпиады по каждой возрастной группе (классу) входят: программа практического испытания, регламент его проведения, схема испытания (при необходимости), критерии и методика оценивания выполненных олимпиадных заданий. </vt:lpstr>
      <vt:lpstr>Принципы формирования комплектов олимпиадных заданий и методические подходы к составлению заданий муниципального этапа олимпиады </vt:lpstr>
      <vt:lpstr>Таблица 8. – Примерное количество и типы заданий теоретико-методического испытания муниципального этапа олимпиады </vt:lpstr>
      <vt:lpstr>Практические задания муниципального этапа олимпиады школьников по физической культуре должны состоять из набора технических приёмов, характерных для выбранного методической комиссией вида спорта, по которому проводится испытание. Испытания девушек и юношей по разделу «Гимнастика» проводятся в виде выполнения акробатического упражнения. В таблицах 9 и 10 представлен примерный набор элементов, из которых составляется комбинация. </vt:lpstr>
      <vt:lpstr>Необходимое материально-техническое обеспечение для выполнения олимпиадных заданий школьного и муниципального этапов олимпиады </vt:lpstr>
      <vt:lpstr>Презентация PowerPoint</vt:lpstr>
      <vt:lpstr>Методика оценки качества выполнения теоретико-методического задания Таблица 13. – Примерная система оценивания качества выполнения теоретико- методического испытания </vt:lpstr>
      <vt:lpstr>Презентация PowerPoint</vt:lpstr>
      <vt:lpstr>Презентация PowerPoint</vt:lpstr>
      <vt:lpstr>Методика оценки качества выполнения практических заданий</vt:lpstr>
      <vt:lpstr>Презентация PowerPoint</vt:lpstr>
      <vt:lpstr>Презентация PowerPoint</vt:lpstr>
      <vt:lpstr>Презентация PowerPoint</vt:lpstr>
      <vt:lpstr>Подведение итогов олимпиады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«Изучение требований к проведению всероссийской олимпиады школы по физической культуре в 2024 – 2025 учебном году».  </dc:title>
  <dc:creator>Пользователь</dc:creator>
  <cp:lastModifiedBy>user</cp:lastModifiedBy>
  <cp:revision>19</cp:revision>
  <dcterms:created xsi:type="dcterms:W3CDTF">2024-08-10T06:43:09Z</dcterms:created>
  <dcterms:modified xsi:type="dcterms:W3CDTF">2024-12-05T19:21:12Z</dcterms:modified>
</cp:coreProperties>
</file>