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6" r:id="rId30"/>
    <p:sldId id="287" r:id="rId31"/>
    <p:sldId id="288" r:id="rId32"/>
    <p:sldId id="285" r:id="rId33"/>
    <p:sldId id="289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3816424"/>
          </a:xfrm>
        </p:spPr>
        <p:txBody>
          <a:bodyPr>
            <a:normAutofit fontScale="90000"/>
          </a:bodyPr>
          <a:lstStyle/>
          <a:p>
            <a:pPr marL="615950"/>
            <a:r>
              <a:rPr lang="ru-RU" b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«Изучение </a:t>
            </a:r>
            <a:r>
              <a:rPr lang="ru-RU" b="1" kern="0" dirty="0">
                <a:solidFill>
                  <a:schemeClr val="tx1"/>
                </a:solidFill>
                <a:latin typeface="Times New Roman"/>
                <a:ea typeface="Times New Roman"/>
              </a:rPr>
              <a:t>требований к проведению </a:t>
            </a:r>
            <a:r>
              <a:rPr lang="ru-RU" b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Всероссийской </a:t>
            </a:r>
            <a:r>
              <a:rPr lang="ru-RU" b="1" kern="0">
                <a:solidFill>
                  <a:schemeClr val="tx1"/>
                </a:solidFill>
                <a:latin typeface="Times New Roman"/>
                <a:ea typeface="Times New Roman"/>
              </a:rPr>
              <a:t>олимпиады </a:t>
            </a:r>
            <a:r>
              <a:rPr lang="ru-RU" b="1" kern="0" smtClean="0">
                <a:solidFill>
                  <a:schemeClr val="tx1"/>
                </a:solidFill>
                <a:latin typeface="Times New Roman"/>
                <a:ea typeface="Times New Roman"/>
              </a:rPr>
              <a:t>школьников </a:t>
            </a:r>
            <a:r>
              <a:rPr lang="ru-RU" b="1" kern="0" dirty="0">
                <a:solidFill>
                  <a:schemeClr val="tx1"/>
                </a:solidFill>
                <a:latin typeface="Times New Roman"/>
                <a:ea typeface="Times New Roman"/>
              </a:rPr>
              <a:t>по физической культуре в </a:t>
            </a:r>
            <a:r>
              <a:rPr lang="ru-RU" b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2024</a:t>
            </a:r>
            <a:r>
              <a:rPr lang="en-US" b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-</a:t>
            </a:r>
            <a:r>
              <a:rPr lang="ru-RU" b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2025 </a:t>
            </a:r>
            <a:r>
              <a:rPr lang="ru-RU" b="1" kern="0" dirty="0">
                <a:solidFill>
                  <a:schemeClr val="tx1"/>
                </a:solidFill>
                <a:latin typeface="Times New Roman"/>
                <a:ea typeface="Times New Roman"/>
              </a:rPr>
              <a:t>учебном году</a:t>
            </a:r>
            <a:r>
              <a:rPr lang="ru-RU" b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» </a:t>
            </a:r>
            <a:r>
              <a:rPr lang="ru-RU" b="1" kern="0" dirty="0">
                <a:latin typeface="Times New Roman"/>
                <a:ea typeface="Times New Roman"/>
              </a:rPr>
              <a:t/>
            </a:r>
            <a:br>
              <a:rPr lang="ru-RU" b="1" kern="0" dirty="0">
                <a:latin typeface="Times New Roman"/>
                <a:ea typeface="Times New Roman"/>
              </a:rPr>
            </a:br>
            <a:r>
              <a:rPr lang="ru-RU" sz="1400" b="1" kern="0" dirty="0">
                <a:latin typeface="Times New Roman"/>
                <a:ea typeface="Times New Roman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737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584176"/>
          </a:xfrm>
        </p:spPr>
        <p:txBody>
          <a:bodyPr>
            <a:noAutofit/>
          </a:bodyPr>
          <a:lstStyle/>
          <a:p>
            <a:pPr marL="166370" indent="448945">
              <a:spcAft>
                <a:spcPts val="0"/>
              </a:spcAft>
            </a:pPr>
            <a:r>
              <a:rPr lang="ru-RU" sz="2800" b="1" dirty="0">
                <a:solidFill>
                  <a:schemeClr val="tx1"/>
                </a:solidFill>
                <a:latin typeface="Times New Roman"/>
                <a:ea typeface="Times New Roman"/>
              </a:rPr>
              <a:t>Г.</a:t>
            </a:r>
            <a:r>
              <a:rPr lang="ru-RU" sz="2800" b="1" spc="-2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  <a:t>Задания</a:t>
            </a:r>
            <a:r>
              <a:rPr lang="ru-RU" sz="2800" b="1" i="1" spc="-4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  <a:t>процессуального</a:t>
            </a:r>
            <a:r>
              <a:rPr lang="ru-RU" sz="2800" b="1" i="1" spc="-3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  <a:t>или</a:t>
            </a:r>
            <a:r>
              <a:rPr lang="ru-RU" sz="2800" b="1" i="1" spc="-3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  <a:t>алгоритмического</a:t>
            </a:r>
            <a:r>
              <a:rPr lang="ru-RU" sz="2800" b="1" i="1" spc="-3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  <a:t>толка.</a:t>
            </a:r>
            <a:r>
              <a:rPr lang="ru-RU" sz="2800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30474"/>
            <a:ext cx="7920880" cy="3418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119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624840">
              <a:spcAft>
                <a:spcPts val="0"/>
              </a:spcAft>
            </a:pPr>
            <a:r>
              <a:rPr lang="ru-RU" sz="2800" b="1" spc="-15" dirty="0">
                <a:solidFill>
                  <a:schemeClr val="tx1"/>
                </a:solidFill>
                <a:latin typeface="Times New Roman"/>
                <a:ea typeface="Times New Roman"/>
              </a:rPr>
              <a:t>Д.</a:t>
            </a:r>
            <a:r>
              <a:rPr lang="ru-RU" sz="2800" b="1" spc="-5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spc="-15" dirty="0">
                <a:solidFill>
                  <a:schemeClr val="tx1"/>
                </a:solidFill>
                <a:latin typeface="Times New Roman"/>
                <a:ea typeface="Times New Roman"/>
              </a:rPr>
              <a:t>Задания</a:t>
            </a:r>
            <a:r>
              <a:rPr lang="ru-RU" sz="2800" b="1" i="1" spc="-4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spc="-15" dirty="0">
                <a:solidFill>
                  <a:schemeClr val="tx1"/>
                </a:solidFill>
                <a:latin typeface="Times New Roman"/>
                <a:ea typeface="Times New Roman"/>
              </a:rPr>
              <a:t>в</a:t>
            </a:r>
            <a:r>
              <a:rPr lang="ru-RU" sz="2800" b="1" i="1" spc="-6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spc="-15" dirty="0">
                <a:solidFill>
                  <a:schemeClr val="tx1"/>
                </a:solidFill>
                <a:latin typeface="Times New Roman"/>
                <a:ea typeface="Times New Roman"/>
              </a:rPr>
              <a:t>форме,</a:t>
            </a:r>
            <a:r>
              <a:rPr lang="ru-RU" sz="2800" b="1" i="1" spc="-5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spc="-15" dirty="0">
                <a:solidFill>
                  <a:schemeClr val="tx1"/>
                </a:solidFill>
                <a:latin typeface="Times New Roman"/>
                <a:ea typeface="Times New Roman"/>
              </a:rPr>
              <a:t>предполагающей</a:t>
            </a:r>
            <a:r>
              <a:rPr lang="ru-RU" sz="2800" b="1" i="1" spc="-5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spc="-15" dirty="0">
                <a:solidFill>
                  <a:schemeClr val="tx1"/>
                </a:solidFill>
                <a:latin typeface="Times New Roman"/>
                <a:ea typeface="Times New Roman"/>
              </a:rPr>
              <a:t>перечисление</a:t>
            </a:r>
            <a:r>
              <a:rPr lang="ru-RU" sz="2800" b="1" i="1" spc="-5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spc="-10" dirty="0">
                <a:solidFill>
                  <a:schemeClr val="tx1"/>
                </a:solidFill>
                <a:latin typeface="Times New Roman"/>
                <a:ea typeface="Times New Roman"/>
              </a:rPr>
              <a:t>известных</a:t>
            </a:r>
            <a:r>
              <a:rPr lang="ru-RU" sz="2800" b="1" i="1" spc="-5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spc="-10" dirty="0">
                <a:solidFill>
                  <a:schemeClr val="tx1"/>
                </a:solidFill>
                <a:latin typeface="Times New Roman"/>
                <a:ea typeface="Times New Roman"/>
              </a:rPr>
              <a:t>фактов,</a:t>
            </a:r>
            <a:r>
              <a:rPr lang="ru-RU" sz="2800" b="1" i="1" spc="-5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spc="-10" dirty="0" smtClean="0">
                <a:solidFill>
                  <a:schemeClr val="tx1"/>
                </a:solidFill>
                <a:latin typeface="Times New Roman"/>
                <a:ea typeface="Times New Roman"/>
              </a:rPr>
              <a:t>характеристик</a:t>
            </a:r>
            <a:r>
              <a:rPr lang="ru-RU" sz="2800" b="1" i="1" spc="-50" dirty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  <a:endParaRPr lang="ru-RU" sz="28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132857"/>
            <a:ext cx="7920880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980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66370">
              <a:spcAft>
                <a:spcPts val="0"/>
              </a:spcAft>
            </a:pPr>
            <a:r>
              <a:rPr lang="ru-RU" sz="2800" b="1" spc="-20" dirty="0">
                <a:solidFill>
                  <a:schemeClr val="tx1"/>
                </a:solidFill>
                <a:latin typeface="Times New Roman"/>
                <a:ea typeface="Times New Roman"/>
              </a:rPr>
              <a:t>Е.</a:t>
            </a:r>
            <a:r>
              <a:rPr lang="ru-RU" sz="2800" b="1" spc="-5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spc="-20" dirty="0">
                <a:solidFill>
                  <a:schemeClr val="tx1"/>
                </a:solidFill>
                <a:latin typeface="Times New Roman"/>
                <a:ea typeface="Times New Roman"/>
              </a:rPr>
              <a:t>Задания</a:t>
            </a:r>
            <a:r>
              <a:rPr lang="ru-RU" sz="2800" b="1" i="1" spc="-4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spc="-20" dirty="0">
                <a:solidFill>
                  <a:schemeClr val="tx1"/>
                </a:solidFill>
                <a:latin typeface="Times New Roman"/>
                <a:ea typeface="Times New Roman"/>
              </a:rPr>
              <a:t>с</a:t>
            </a:r>
            <a:r>
              <a:rPr lang="ru-RU" sz="2800" b="1" i="1" spc="-5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spc="-20" dirty="0">
                <a:solidFill>
                  <a:schemeClr val="tx1"/>
                </a:solidFill>
                <a:latin typeface="Times New Roman"/>
                <a:ea typeface="Times New Roman"/>
              </a:rPr>
              <a:t>иллюстрациями</a:t>
            </a:r>
            <a:r>
              <a:rPr lang="ru-RU" sz="2800" b="1" i="1" spc="-5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spc="-20" dirty="0">
                <a:solidFill>
                  <a:schemeClr val="tx1"/>
                </a:solidFill>
                <a:latin typeface="Times New Roman"/>
                <a:ea typeface="Times New Roman"/>
              </a:rPr>
              <a:t>или</a:t>
            </a:r>
            <a:r>
              <a:rPr lang="ru-RU" sz="2800" b="1" i="1" spc="-5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spc="-20" dirty="0">
                <a:solidFill>
                  <a:schemeClr val="tx1"/>
                </a:solidFill>
                <a:latin typeface="Times New Roman"/>
                <a:ea typeface="Times New Roman"/>
              </a:rPr>
              <a:t>графическими</a:t>
            </a:r>
            <a:r>
              <a:rPr lang="ru-RU" sz="2800" b="1" i="1" spc="-4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spc="-20" dirty="0">
                <a:solidFill>
                  <a:schemeClr val="tx1"/>
                </a:solidFill>
                <a:latin typeface="Times New Roman"/>
                <a:ea typeface="Times New Roman"/>
              </a:rPr>
              <a:t>изображениями</a:t>
            </a:r>
            <a:r>
              <a:rPr lang="ru-RU" sz="2800" b="1" i="1" spc="-5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spc="-15" dirty="0">
                <a:solidFill>
                  <a:schemeClr val="tx1"/>
                </a:solidFill>
                <a:latin typeface="Times New Roman"/>
                <a:ea typeface="Times New Roman"/>
              </a:rPr>
              <a:t>двигательных</a:t>
            </a:r>
            <a:r>
              <a:rPr lang="ru-RU" sz="2800" b="1" i="1" spc="-4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spc="-15" dirty="0">
                <a:solidFill>
                  <a:schemeClr val="tx1"/>
                </a:solidFill>
                <a:latin typeface="Times New Roman"/>
                <a:ea typeface="Times New Roman"/>
              </a:rPr>
              <a:t>действий</a:t>
            </a:r>
            <a:r>
              <a:rPr lang="ru-RU" sz="2800" b="1" i="1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11375"/>
            <a:ext cx="8136904" cy="412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081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66370">
              <a:spcAft>
                <a:spcPts val="0"/>
              </a:spcAft>
            </a:pPr>
            <a:r>
              <a:rPr lang="ru-RU" sz="2800" b="1" dirty="0">
                <a:solidFill>
                  <a:schemeClr val="tx1"/>
                </a:solidFill>
                <a:latin typeface="Times New Roman"/>
                <a:ea typeface="Times New Roman"/>
              </a:rPr>
              <a:t>Ж</a:t>
            </a:r>
            <a: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  <a:r>
              <a:rPr lang="ru-RU" sz="2800" b="1" i="1" spc="-2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  <a:t>Задания-кроссворды</a:t>
            </a:r>
            <a:r>
              <a:rPr lang="ru-RU" sz="2800" b="1" i="1" spc="-2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  <a:t>(ребусы).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79513"/>
            <a:ext cx="8136904" cy="5345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694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1772816"/>
            <a:ext cx="7848872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66370">
              <a:spcAft>
                <a:spcPts val="0"/>
              </a:spcAft>
            </a:pPr>
            <a:r>
              <a:rPr lang="ru-RU" sz="2800" b="1" dirty="0">
                <a:solidFill>
                  <a:schemeClr val="tx1"/>
                </a:solidFill>
                <a:latin typeface="Times New Roman"/>
                <a:ea typeface="Times New Roman"/>
              </a:rPr>
              <a:t>З.</a:t>
            </a:r>
            <a:r>
              <a:rPr lang="ru-RU" sz="2800" b="1" spc="-1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  <a:t>Задания-задачи</a:t>
            </a:r>
            <a:r>
              <a:rPr lang="ru-RU" sz="2800" b="1" i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02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440160"/>
          </a:xfrm>
        </p:spPr>
        <p:txBody>
          <a:bodyPr>
            <a:noAutofit/>
          </a:bodyPr>
          <a:lstStyle/>
          <a:p>
            <a:pPr marL="166370" marR="586740" indent="448945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Примерное</a:t>
            </a:r>
            <a:r>
              <a:rPr lang="ru-RU" sz="2800" spc="24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количество</a:t>
            </a:r>
            <a:r>
              <a:rPr lang="ru-RU" sz="2800" spc="23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и</a:t>
            </a:r>
            <a:r>
              <a:rPr lang="ru-RU" sz="2800" spc="24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типы</a:t>
            </a:r>
            <a:r>
              <a:rPr lang="ru-RU" sz="2800" spc="23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заданий</a:t>
            </a:r>
            <a:r>
              <a:rPr lang="ru-RU" sz="2800" spc="25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теоретико-методического</a:t>
            </a:r>
            <a:r>
              <a:rPr lang="ru-RU" sz="2800" spc="-28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испытания</a:t>
            </a:r>
            <a:r>
              <a:rPr lang="ru-RU" sz="2800" spc="-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школьного</a:t>
            </a:r>
            <a:r>
              <a:rPr lang="ru-RU" sz="2800" spc="-1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этапа</a:t>
            </a:r>
            <a:r>
              <a:rPr lang="ru-RU" sz="2800" spc="-1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олимпиады</a:t>
            </a:r>
            <a:b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061758"/>
              </p:ext>
            </p:extLst>
          </p:nvPr>
        </p:nvGraphicFramePr>
        <p:xfrm>
          <a:off x="827584" y="2636912"/>
          <a:ext cx="7848871" cy="302433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96616"/>
                <a:gridCol w="744276"/>
                <a:gridCol w="744276"/>
                <a:gridCol w="745874"/>
                <a:gridCol w="745874"/>
                <a:gridCol w="620363"/>
                <a:gridCol w="621163"/>
                <a:gridCol w="621163"/>
                <a:gridCol w="529147"/>
                <a:gridCol w="1080119"/>
              </a:tblGrid>
              <a:tr h="424649">
                <a:tc rowSpan="2">
                  <a:txBody>
                    <a:bodyPr/>
                    <a:lstStyle/>
                    <a:p>
                      <a:pPr marL="275590" marR="184150" indent="-74930"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Участники</a:t>
                      </a:r>
                      <a:r>
                        <a:rPr lang="ru-RU" sz="1800" spc="-28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(классы)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1161415"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Типы</a:t>
                      </a:r>
                      <a:r>
                        <a:rPr lang="ru-RU" sz="18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8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количество</a:t>
                      </a:r>
                      <a:r>
                        <a:rPr lang="ru-RU" sz="18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заданий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8740" marR="6350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Общее</a:t>
                      </a:r>
                    </a:p>
                    <a:p>
                      <a:pPr marL="79375" marR="63500" algn="ctr">
                        <a:spcAft>
                          <a:spcPts val="0"/>
                        </a:spcAft>
                      </a:pPr>
                      <a:r>
                        <a:rPr lang="ru-RU" sz="1800" spc="-5" dirty="0" smtClean="0">
                          <a:effectLst/>
                          <a:latin typeface="Times New Roman"/>
                          <a:ea typeface="Times New Roman"/>
                        </a:rPr>
                        <a:t>кол-во</a:t>
                      </a:r>
                      <a:r>
                        <a:rPr lang="ru-RU" sz="1800" spc="-285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заданий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9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080" algn="ctr"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Times New Roman"/>
                        </a:rPr>
                        <a:t>Б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Times New Roman"/>
                        </a:rPr>
                        <a:t>Д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5735" algn="r"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Times New Roman"/>
                        </a:rPr>
                        <a:t>Ж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"/>
                          <a:ea typeface="Times New Roman"/>
                        </a:rPr>
                        <a:t>З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4655">
                <a:tc>
                  <a:txBody>
                    <a:bodyPr/>
                    <a:lstStyle/>
                    <a:p>
                      <a:pPr marR="446405" algn="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5-6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marR="93345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12-15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marR="175260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2-3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–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–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6850" algn="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–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–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1460" algn="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16-20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929">
                <a:tc>
                  <a:txBody>
                    <a:bodyPr/>
                    <a:lstStyle/>
                    <a:p>
                      <a:pPr marR="446405" algn="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7-8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marR="93345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11-13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marR="175260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3-4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6850" algn="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1460" algn="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18-22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162">
                <a:tc>
                  <a:txBody>
                    <a:bodyPr/>
                    <a:lstStyle/>
                    <a:p>
                      <a:pPr marR="408305" algn="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9-11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marR="93345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10-12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marR="175260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4-5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6365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2-3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1610" marR="175895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1-2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2715" marR="123190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1-2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6850" algn="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1460" algn="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20-27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88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pPr marL="457200" marR="297180" lvl="1" algn="just">
              <a:buSzPts val="1200"/>
              <a:tabLst>
                <a:tab pos="984885" algn="l"/>
              </a:tabLst>
            </a:pPr>
            <a:r>
              <a:rPr lang="ru-RU" sz="22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Методические</a:t>
            </a:r>
            <a:r>
              <a:rPr lang="ru-RU" sz="2200" b="1" kern="0" spc="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2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подходы</a:t>
            </a:r>
            <a:r>
              <a:rPr lang="ru-RU" sz="2200" b="1" kern="0" spc="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2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к</a:t>
            </a:r>
            <a:r>
              <a:rPr lang="ru-RU" sz="2200" b="1" kern="0" spc="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2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составлению</a:t>
            </a:r>
            <a:r>
              <a:rPr lang="ru-RU" sz="2200" b="1" kern="0" spc="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2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заданий</a:t>
            </a:r>
            <a:r>
              <a:rPr lang="ru-RU" sz="2200" b="1" kern="0" spc="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2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практического</a:t>
            </a:r>
            <a:r>
              <a:rPr lang="ru-RU" sz="2200" b="1" kern="0" spc="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2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тура</a:t>
            </a:r>
            <a:r>
              <a:rPr lang="ru-RU" sz="2200" b="1" kern="0" spc="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2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школьного</a:t>
            </a:r>
            <a:r>
              <a:rPr lang="ru-RU" sz="2200" b="1" kern="0" spc="-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2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этапа олимпиады</a:t>
            </a:r>
            <a:br>
              <a:rPr lang="ru-RU" sz="22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Таблица 2. – Примерный набор элементов для составления задания школьного этапа</a:t>
            </a:r>
            <a:r>
              <a:rPr lang="ru-RU" sz="2200" spc="5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по</a:t>
            </a:r>
            <a:r>
              <a:rPr lang="ru-RU" sz="2200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разделу</a:t>
            </a:r>
            <a:r>
              <a:rPr lang="ru-RU" sz="2200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«Гимнастика»</a:t>
            </a:r>
            <a:r>
              <a:rPr lang="ru-RU" sz="2200" spc="-3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(девушки)</a:t>
            </a:r>
            <a:b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b="1" kern="0" dirty="0" smtClean="0">
                <a:effectLst/>
                <a:latin typeface="Times New Roman"/>
                <a:ea typeface="Times New Roman"/>
              </a:rPr>
              <a:t/>
            </a:r>
            <a:br>
              <a:rPr lang="ru-RU" b="1" kern="0" dirty="0" smtClean="0">
                <a:effectLst/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879924"/>
              </p:ext>
            </p:extLst>
          </p:nvPr>
        </p:nvGraphicFramePr>
        <p:xfrm>
          <a:off x="755576" y="1484784"/>
          <a:ext cx="7632849" cy="524828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903610"/>
                <a:gridCol w="578259"/>
                <a:gridCol w="578259"/>
                <a:gridCol w="572721"/>
              </a:tblGrid>
              <a:tr h="127642">
                <a:tc rowSpan="2">
                  <a:txBody>
                    <a:bodyPr/>
                    <a:lstStyle/>
                    <a:p>
                      <a:pPr marL="2025650" marR="202184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Элементы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454025" algn="l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</a:rPr>
                        <a:t>Классы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39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7475" marR="10985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5-6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8110" marR="11049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7-8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9375" marR="6921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9-11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527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  <a:tabLst>
                          <a:tab pos="927100" algn="l"/>
                          <a:tab pos="1150620" algn="l"/>
                          <a:tab pos="1735455" algn="l"/>
                          <a:tab pos="2035175" algn="l"/>
                          <a:tab pos="2630805" algn="l"/>
                          <a:tab pos="2848610" algn="l"/>
                          <a:tab pos="3801110" algn="l"/>
                        </a:tabLs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Равновесие	в	стойке	на	носках	с	различными	положениями</a:t>
                      </a:r>
                    </a:p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(движениями)</a:t>
                      </a:r>
                      <a:r>
                        <a:rPr lang="ru-RU" sz="1400" spc="-2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рук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527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Равновесие</a:t>
                      </a:r>
                      <a:r>
                        <a:rPr lang="ru-RU" sz="1400" spc="25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400" spc="54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одной</a:t>
                      </a:r>
                      <a:r>
                        <a:rPr lang="ru-RU" sz="1400" spc="57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ноге,</a:t>
                      </a:r>
                      <a:r>
                        <a:rPr lang="ru-RU" sz="1400" spc="30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другую</a:t>
                      </a:r>
                      <a:r>
                        <a:rPr lang="ru-RU" sz="1400" spc="30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согнуть</a:t>
                      </a:r>
                      <a:r>
                        <a:rPr lang="ru-RU" sz="1400" spc="3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вперёд,</a:t>
                      </a:r>
                      <a:r>
                        <a:rPr lang="ru-RU" sz="1400" spc="30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носком  стопы</a:t>
                      </a:r>
                    </a:p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коснуться</a:t>
                      </a:r>
                      <a:r>
                        <a:rPr lang="ru-RU" sz="14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колена</a:t>
                      </a:r>
                      <a:r>
                        <a:rPr lang="ru-RU" sz="14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опорной</a:t>
                      </a:r>
                      <a:r>
                        <a:rPr lang="ru-RU" sz="14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ноги,</a:t>
                      </a:r>
                      <a:r>
                        <a:rPr lang="ru-RU" sz="14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держать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527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Равновесие</a:t>
                      </a:r>
                      <a:r>
                        <a:rPr lang="ru-RU" sz="1400" spc="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400" spc="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одной</a:t>
                      </a:r>
                      <a:r>
                        <a:rPr lang="ru-RU" sz="1400" spc="20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ноге,</a:t>
                      </a:r>
                      <a:r>
                        <a:rPr lang="ru-RU" sz="1400" spc="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другую</a:t>
                      </a:r>
                      <a:r>
                        <a:rPr lang="ru-RU" sz="1400" spc="22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вперед</a:t>
                      </a:r>
                      <a:r>
                        <a:rPr lang="ru-RU" sz="1400" spc="5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(пятка</a:t>
                      </a:r>
                      <a:r>
                        <a:rPr lang="ru-RU" sz="1400" spc="3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поднятой</a:t>
                      </a:r>
                      <a:r>
                        <a:rPr lang="ru-RU" sz="1400" spc="33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ноги</a:t>
                      </a:r>
                      <a:r>
                        <a:rPr lang="ru-RU" sz="1400" spc="33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не</a:t>
                      </a:r>
                    </a:p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ниже</a:t>
                      </a:r>
                      <a:r>
                        <a:rPr lang="ru-RU" sz="1400" spc="2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45°),</a:t>
                      </a:r>
                      <a:r>
                        <a:rPr lang="ru-RU" sz="1400" spc="-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держать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85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Переднее</a:t>
                      </a:r>
                      <a:r>
                        <a:rPr lang="ru-RU" sz="1400" spc="-4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равновесие</a:t>
                      </a:r>
                      <a:r>
                        <a:rPr lang="ru-RU" sz="1400" spc="-3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(«ласточка»),</a:t>
                      </a:r>
                      <a:r>
                        <a:rPr lang="ru-RU" sz="1400" spc="-3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держать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599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Сед</a:t>
                      </a: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углом</a:t>
                      </a:r>
                      <a:r>
                        <a:rPr lang="ru-RU" sz="14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4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сед</a:t>
                      </a:r>
                      <a:r>
                        <a:rPr lang="ru-RU" sz="1400" spc="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углом,</a:t>
                      </a: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руки</a:t>
                      </a:r>
                      <a:r>
                        <a:rPr lang="ru-RU" sz="14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4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стороны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85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Стойка</a:t>
                      </a:r>
                      <a:r>
                        <a:rPr lang="ru-RU" sz="1400" spc="-3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4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лопатках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85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Стойка</a:t>
                      </a:r>
                      <a:r>
                        <a:rPr lang="ru-RU" sz="1400" spc="-5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4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лопатках</a:t>
                      </a:r>
                      <a:r>
                        <a:rPr lang="ru-RU" sz="14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без</a:t>
                      </a:r>
                      <a:r>
                        <a:rPr lang="ru-RU" sz="14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помощи</a:t>
                      </a:r>
                      <a:r>
                        <a:rPr lang="ru-RU" sz="14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рук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527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Мост</a:t>
                      </a:r>
                      <a:r>
                        <a:rPr lang="ru-RU" sz="1400" spc="28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из</a:t>
                      </a:r>
                      <a:r>
                        <a:rPr lang="ru-RU" sz="1400" spc="27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положения</a:t>
                      </a:r>
                      <a:r>
                        <a:rPr lang="ru-RU" sz="1400" spc="28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лёжа</a:t>
                      </a:r>
                      <a:r>
                        <a:rPr lang="ru-RU" sz="1400" spc="28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ru-RU" sz="1400" spc="29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поворот</a:t>
                      </a:r>
                      <a:r>
                        <a:rPr lang="ru-RU" sz="1400" spc="29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направо</a:t>
                      </a:r>
                      <a:r>
                        <a:rPr lang="ru-RU" sz="1400" spc="28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(налево)кругом</a:t>
                      </a:r>
                      <a:r>
                        <a:rPr lang="ru-RU" sz="1400" spc="5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400" spc="1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упор</a:t>
                      </a:r>
                    </a:p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присев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599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Кувырок</a:t>
                      </a:r>
                      <a:r>
                        <a:rPr lang="ru-RU" sz="1400" spc="-3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вперёд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85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Кувырок</a:t>
                      </a:r>
                      <a:r>
                        <a:rPr lang="ru-RU" sz="14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вперёд</a:t>
                      </a: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стойку</a:t>
                      </a:r>
                      <a:r>
                        <a:rPr lang="ru-RU" sz="1400" spc="-6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4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лопатках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85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Кувырок</a:t>
                      </a:r>
                      <a:r>
                        <a:rPr lang="ru-RU" sz="14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вперёд</a:t>
                      </a: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прыжком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599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Кувырок</a:t>
                      </a:r>
                      <a:r>
                        <a:rPr lang="ru-RU" sz="14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вперёд согнувшись</a:t>
                      </a:r>
                      <a:r>
                        <a:rPr lang="ru-RU" sz="14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4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стойку</a:t>
                      </a:r>
                      <a:r>
                        <a:rPr lang="ru-RU" sz="1400" spc="-4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ноги</a:t>
                      </a:r>
                      <a:r>
                        <a:rPr lang="ru-RU" sz="14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врозь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28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Кувырок</a:t>
                      </a:r>
                      <a:r>
                        <a:rPr lang="ru-RU" sz="14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назад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85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Кувырок</a:t>
                      </a:r>
                      <a:r>
                        <a:rPr lang="ru-RU" sz="14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назад</a:t>
                      </a: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согнувшись</a:t>
                      </a:r>
                      <a:r>
                        <a:rPr lang="ru-RU" sz="1400" spc="28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4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стойку</a:t>
                      </a:r>
                      <a:r>
                        <a:rPr lang="ru-RU" sz="1400" spc="-7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ноги врозь</a:t>
                      </a: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вместе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599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Прыжок</a:t>
                      </a:r>
                      <a:r>
                        <a:rPr lang="ru-RU" sz="14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вверх</a:t>
                      </a: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ноги</a:t>
                      </a:r>
                      <a:r>
                        <a:rPr lang="ru-RU" sz="14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врозь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85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Прыжок</a:t>
                      </a:r>
                      <a:r>
                        <a:rPr lang="ru-RU" sz="14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вверх</a:t>
                      </a: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прогнувшись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85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Прыжок</a:t>
                      </a:r>
                      <a:r>
                        <a:rPr lang="ru-RU" sz="14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вверх</a:t>
                      </a:r>
                      <a:r>
                        <a:rPr lang="ru-RU" sz="1400" spc="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4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поворотом</a:t>
                      </a: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4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180º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599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Прыжок</a:t>
                      </a:r>
                      <a:r>
                        <a:rPr lang="ru-RU" sz="14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вверх</a:t>
                      </a:r>
                      <a:r>
                        <a:rPr lang="ru-RU" sz="1400" spc="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4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поворотом</a:t>
                      </a:r>
                      <a:r>
                        <a:rPr lang="ru-RU" sz="14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4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360º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85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Прыжок</a:t>
                      </a:r>
                      <a:r>
                        <a:rPr lang="ru-RU" sz="14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со</a:t>
                      </a:r>
                      <a:r>
                        <a:rPr lang="ru-RU" sz="14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сменой</a:t>
                      </a:r>
                      <a:r>
                        <a:rPr lang="ru-RU" sz="14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согнутых ног</a:t>
                      </a:r>
                      <a:r>
                        <a:rPr lang="ru-RU" sz="14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вперёд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93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0935333"/>
              </p:ext>
            </p:extLst>
          </p:nvPr>
        </p:nvGraphicFramePr>
        <p:xfrm>
          <a:off x="611560" y="1628802"/>
          <a:ext cx="7848870" cy="440056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83323"/>
                <a:gridCol w="6089151"/>
                <a:gridCol w="1176396"/>
              </a:tblGrid>
              <a:tr h="509065">
                <a:tc>
                  <a:txBody>
                    <a:bodyPr/>
                    <a:lstStyle/>
                    <a:p>
                      <a:pPr marL="15494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</a:p>
                    <a:p>
                      <a:pPr marL="12319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п/п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1495" marR="179832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Элементы/связки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4615" marR="9017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Стоимость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9832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И.</a:t>
                      </a:r>
                      <a:r>
                        <a:rPr lang="ru-RU" sz="14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п. –</a:t>
                      </a:r>
                      <a:r>
                        <a:rPr lang="ru-RU" sz="1400" spc="-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о. с.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111">
                <a:tc>
                  <a:txBody>
                    <a:bodyPr/>
                    <a:lstStyle/>
                    <a:p>
                      <a:pPr marR="163195"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91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Шагом</a:t>
                      </a:r>
                      <a:r>
                        <a:rPr lang="ru-RU" sz="1400" spc="5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вперёд</a:t>
                      </a:r>
                      <a:r>
                        <a:rPr lang="ru-RU" sz="1400" spc="6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выпад</a:t>
                      </a:r>
                      <a:r>
                        <a:rPr lang="ru-RU" sz="1400" spc="7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400" spc="6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кувырок</a:t>
                      </a:r>
                      <a:r>
                        <a:rPr lang="ru-RU" sz="1400" spc="6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вперед</a:t>
                      </a:r>
                      <a:r>
                        <a:rPr lang="ru-RU" sz="1400" spc="6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400" spc="7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упор</a:t>
                      </a:r>
                      <a:r>
                        <a:rPr lang="ru-RU" sz="1400" spc="6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присев</a:t>
                      </a:r>
                      <a:r>
                        <a:rPr lang="ru-RU" sz="1400" spc="5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</a:rPr>
                        <a:t>скрестно</a:t>
                      </a:r>
                      <a:r>
                        <a:rPr lang="ru-RU" sz="1400" spc="9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ru-RU" sz="1400" spc="-28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поворот</a:t>
                      </a:r>
                      <a:r>
                        <a:rPr lang="ru-RU" sz="14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кругом</a:t>
                      </a:r>
                      <a:r>
                        <a:rPr lang="ru-RU" sz="1400" spc="-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4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упоре</a:t>
                      </a:r>
                      <a:r>
                        <a:rPr lang="ru-RU" sz="1400" spc="-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присев</a:t>
                      </a:r>
                      <a:r>
                        <a:rPr lang="ru-RU" sz="14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……………………………………………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marL="93980" marR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1,0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06">
                <a:tc>
                  <a:txBody>
                    <a:bodyPr/>
                    <a:lstStyle/>
                    <a:p>
                      <a:pPr marR="163195"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2.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91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Перекат</a:t>
                      </a:r>
                      <a:r>
                        <a:rPr lang="ru-RU" sz="14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назад</a:t>
                      </a:r>
                      <a:r>
                        <a:rPr lang="ru-RU" sz="1400" spc="-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4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стойку</a:t>
                      </a:r>
                      <a:r>
                        <a:rPr lang="ru-RU" sz="1400" spc="-2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4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лопатках,</a:t>
                      </a:r>
                      <a:r>
                        <a:rPr lang="ru-RU" sz="14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держать</a:t>
                      </a:r>
                      <a:r>
                        <a:rPr lang="ru-RU" sz="1400" b="1" i="1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………………………….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3980" marR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1,0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06">
                <a:tc>
                  <a:txBody>
                    <a:bodyPr/>
                    <a:lstStyle/>
                    <a:p>
                      <a:pPr marR="163195"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3.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91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Перекат</a:t>
                      </a:r>
                      <a:r>
                        <a:rPr lang="ru-RU" sz="14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вперед</a:t>
                      </a:r>
                      <a:r>
                        <a:rPr lang="ru-RU" sz="14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400" spc="-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сед</a:t>
                      </a:r>
                      <a:r>
                        <a:rPr lang="ru-RU" sz="14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400" spc="-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группировке -</a:t>
                      </a:r>
                      <a:r>
                        <a:rPr lang="ru-RU" sz="14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лечь</a:t>
                      </a:r>
                      <a:r>
                        <a:rPr lang="ru-RU" sz="1400" spc="-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4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спину,</a:t>
                      </a:r>
                      <a:r>
                        <a:rPr lang="ru-RU" sz="14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руки</a:t>
                      </a:r>
                      <a:r>
                        <a:rPr lang="ru-RU" sz="14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вверх……….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3980" marR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656">
                <a:tc>
                  <a:txBody>
                    <a:bodyPr/>
                    <a:lstStyle/>
                    <a:p>
                      <a:pPr marR="163195"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4.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91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Согнуть</a:t>
                      </a:r>
                      <a:r>
                        <a:rPr lang="ru-RU" sz="14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руки</a:t>
                      </a:r>
                      <a:r>
                        <a:rPr lang="ru-RU" sz="14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4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ноги</a:t>
                      </a:r>
                      <a:r>
                        <a:rPr lang="ru-RU" sz="14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«мост»,</a:t>
                      </a:r>
                      <a:r>
                        <a:rPr lang="ru-RU" sz="14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держать</a:t>
                      </a:r>
                      <a:r>
                        <a:rPr lang="ru-RU" sz="1400" spc="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ru-RU" sz="14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поворот</a:t>
                      </a:r>
                      <a:r>
                        <a:rPr lang="ru-RU" sz="14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кругом</a:t>
                      </a:r>
                      <a:r>
                        <a:rPr lang="ru-RU" sz="14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4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упор присев</a:t>
                      </a:r>
                      <a:r>
                        <a:rPr lang="ru-RU" sz="14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..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710" marR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1,0 +</a:t>
                      </a:r>
                      <a:r>
                        <a:rPr lang="ru-RU" sz="1400" spc="-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06">
                <a:tc>
                  <a:txBody>
                    <a:bodyPr/>
                    <a:lstStyle/>
                    <a:p>
                      <a:pPr marR="163195"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5.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91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Кувырок</a:t>
                      </a:r>
                      <a:r>
                        <a:rPr lang="ru-RU" sz="1400" spc="-2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назад,</a:t>
                      </a:r>
                      <a:r>
                        <a:rPr lang="ru-RU" sz="14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встать ………………………………………………………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3980" marR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1,0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111">
                <a:tc>
                  <a:txBody>
                    <a:bodyPr/>
                    <a:lstStyle/>
                    <a:p>
                      <a:pPr marR="163195"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6.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91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Шаг</a:t>
                      </a:r>
                      <a:r>
                        <a:rPr lang="ru-RU" sz="1400" spc="-2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правой</a:t>
                      </a:r>
                      <a:r>
                        <a:rPr lang="ru-RU" sz="14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(левой)</a:t>
                      </a:r>
                      <a:r>
                        <a:rPr lang="ru-RU" sz="14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ногой</a:t>
                      </a:r>
                      <a:r>
                        <a:rPr lang="ru-RU" sz="14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вперед,</a:t>
                      </a:r>
                      <a:r>
                        <a:rPr lang="ru-RU" sz="14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равновесие</a:t>
                      </a:r>
                      <a:r>
                        <a:rPr lang="ru-RU" sz="14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400" spc="-2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правой</a:t>
                      </a:r>
                      <a:r>
                        <a:rPr lang="ru-RU" sz="14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(левой)</a:t>
                      </a:r>
                      <a:r>
                        <a:rPr lang="ru-RU" sz="14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ноге,</a:t>
                      </a:r>
                    </a:p>
                    <a:p>
                      <a:pPr marL="4191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руки</a:t>
                      </a:r>
                      <a:r>
                        <a:rPr lang="ru-RU" sz="14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4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сторону,</a:t>
                      </a:r>
                      <a:r>
                        <a:rPr lang="ru-RU" sz="1400" spc="-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держать</a:t>
                      </a:r>
                      <a:r>
                        <a:rPr lang="ru-RU" sz="14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……………………………………………………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marL="93980" marR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1,5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2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marR="163195" algn="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7.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91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Махом одной, толчком другой переворот в сторону («колесо») и,</a:t>
                      </a:r>
                      <a:r>
                        <a:rPr lang="ru-RU" sz="14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приставляя</a:t>
                      </a:r>
                      <a:r>
                        <a:rPr lang="ru-RU" sz="1400" spc="-2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ногу,</a:t>
                      </a:r>
                      <a:r>
                        <a:rPr lang="ru-RU" sz="1400" spc="-2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повернуться</a:t>
                      </a:r>
                      <a:r>
                        <a:rPr lang="ru-RU" sz="14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направо</a:t>
                      </a:r>
                      <a:r>
                        <a:rPr lang="ru-RU" sz="1400" spc="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(налево)</a:t>
                      </a:r>
                      <a:r>
                        <a:rPr lang="ru-RU" sz="1400" spc="-2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лицом</a:t>
                      </a:r>
                      <a:r>
                        <a:rPr lang="ru-RU" sz="1400" spc="-2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400" spc="-2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направлении</a:t>
                      </a:r>
                    </a:p>
                    <a:p>
                      <a:pPr marL="4191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движения</a:t>
                      </a:r>
                      <a:r>
                        <a:rPr lang="ru-RU" sz="1400" spc="-4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ru-RU" sz="1400" spc="-2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упор</a:t>
                      </a:r>
                      <a:r>
                        <a:rPr lang="ru-RU" sz="1400" spc="-4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присев…………………………………………………….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marL="93980" marR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1,5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06">
                <a:tc>
                  <a:txBody>
                    <a:bodyPr/>
                    <a:lstStyle/>
                    <a:p>
                      <a:pPr marR="163195" algn="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8.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91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Кувырок</a:t>
                      </a:r>
                      <a:r>
                        <a:rPr lang="ru-RU" sz="14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вперед…………………………………………………………….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3980" marR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1,0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106">
                <a:tc>
                  <a:txBody>
                    <a:bodyPr/>
                    <a:lstStyle/>
                    <a:p>
                      <a:pPr marR="163195" algn="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9.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91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Прыжок</a:t>
                      </a:r>
                      <a:r>
                        <a:rPr lang="ru-RU" sz="1400" spc="-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вверх</a:t>
                      </a:r>
                      <a:r>
                        <a:rPr lang="ru-RU" sz="14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4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поворотом</a:t>
                      </a:r>
                      <a:r>
                        <a:rPr lang="ru-RU" sz="1400" spc="-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4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180º……………………………………….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3980" marR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1,0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8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3980" marR="9017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10,0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 4. – Акробатическое упражнение 7-8 классы (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девушки)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67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799730"/>
              </p:ext>
            </p:extLst>
          </p:nvPr>
        </p:nvGraphicFramePr>
        <p:xfrm>
          <a:off x="683569" y="1988840"/>
          <a:ext cx="7920878" cy="376665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418839"/>
                <a:gridCol w="1187487"/>
                <a:gridCol w="1187487"/>
                <a:gridCol w="1127065"/>
              </a:tblGrid>
              <a:tr h="274107">
                <a:tc rowSpan="2">
                  <a:txBody>
                    <a:bodyPr/>
                    <a:lstStyle/>
                    <a:p>
                      <a:pPr marL="1398270" marR="139382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Элементы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1066800" marR="106172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Классы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54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4640" marR="29019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5-6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3060" marR="34798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7-8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marR="2851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9-11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210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Подтягивание</a:t>
                      </a:r>
                      <a:r>
                        <a:rPr lang="ru-RU" sz="1600" spc="46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из</a:t>
                      </a:r>
                      <a:r>
                        <a:rPr lang="ru-RU" sz="1600" spc="48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виса</a:t>
                      </a:r>
                      <a:r>
                        <a:rPr lang="ru-RU" sz="1600" spc="45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600" spc="46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высокой</a:t>
                      </a:r>
                      <a:r>
                        <a:rPr lang="ru-RU" sz="1600" spc="48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перекладине/</a:t>
                      </a:r>
                    </a:p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сгибание-разгибание</a:t>
                      </a:r>
                      <a:r>
                        <a:rPr lang="ru-RU" sz="1600" spc="-4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рук</a:t>
                      </a:r>
                      <a:r>
                        <a:rPr lang="ru-RU" sz="1600" spc="-2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упоре</a:t>
                      </a:r>
                      <a:r>
                        <a:rPr lang="ru-RU" sz="1600" spc="-3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лёжа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38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Прыжок в</a:t>
                      </a:r>
                      <a:r>
                        <a:rPr lang="ru-RU" sz="16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длину</a:t>
                      </a:r>
                      <a:r>
                        <a:rPr lang="ru-RU" sz="1600" spc="-6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6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места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38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Кувырок</a:t>
                      </a:r>
                      <a:r>
                        <a:rPr lang="ru-RU" sz="16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вперед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773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Два</a:t>
                      </a:r>
                      <a:r>
                        <a:rPr lang="ru-RU" sz="1600" spc="-3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кувырка</a:t>
                      </a:r>
                      <a:r>
                        <a:rPr lang="ru-RU" sz="16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вперёд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91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Три</a:t>
                      </a:r>
                      <a:r>
                        <a:rPr lang="ru-RU" sz="16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кувырка</a:t>
                      </a:r>
                      <a:r>
                        <a:rPr lang="ru-RU" sz="16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вперёд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107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Бег</a:t>
                      </a:r>
                      <a:r>
                        <a:rPr lang="ru-RU" sz="16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по напольному</a:t>
                      </a:r>
                      <a:r>
                        <a:rPr lang="ru-RU" sz="1600" spc="-3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бревну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38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Прыжки</a:t>
                      </a:r>
                      <a:r>
                        <a:rPr lang="ru-RU" sz="16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через</a:t>
                      </a:r>
                      <a:r>
                        <a:rPr lang="ru-RU" sz="16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скакалку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38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Метание</a:t>
                      </a:r>
                      <a:r>
                        <a:rPr lang="ru-RU" sz="16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мяча</a:t>
                      </a:r>
                      <a:r>
                        <a:rPr lang="ru-RU" sz="1600" spc="-3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6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цель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107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Перенос</a:t>
                      </a:r>
                      <a:r>
                        <a:rPr lang="ru-RU" sz="1600" spc="-3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набивных</a:t>
                      </a:r>
                      <a:r>
                        <a:rPr lang="ru-RU" sz="16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мячей</a:t>
                      </a:r>
                      <a:r>
                        <a:rPr lang="ru-RU" sz="16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(дев.</a:t>
                      </a:r>
                      <a:r>
                        <a:rPr lang="ru-RU" sz="16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ru-RU" sz="16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6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кг,</a:t>
                      </a:r>
                      <a:r>
                        <a:rPr lang="ru-RU" sz="16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юн.</a:t>
                      </a:r>
                      <a:r>
                        <a:rPr lang="ru-RU" sz="16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ru-RU" sz="16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16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кг)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764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Бег</a:t>
                      </a:r>
                      <a:r>
                        <a:rPr lang="ru-RU" sz="16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«змейкой»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Autofit/>
          </a:bodyPr>
          <a:lstStyle/>
          <a:p>
            <a:pPr marL="166370" marR="292100" indent="448945" algn="just">
              <a:spcAft>
                <a:spcPts val="0"/>
              </a:spcAft>
            </a:pP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Испытание по разделу </a:t>
            </a:r>
            <a:r>
              <a:rPr lang="ru-RU" sz="1600" i="1" dirty="0">
                <a:solidFill>
                  <a:schemeClr val="tx1"/>
                </a:solidFill>
                <a:latin typeface="Times New Roman"/>
                <a:ea typeface="Times New Roman"/>
              </a:rPr>
              <a:t>«Прикладная физическая культура»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может</a:t>
            </a:r>
            <a:r>
              <a:rPr lang="ru-RU" sz="16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быть</a:t>
            </a:r>
            <a:r>
              <a:rPr lang="ru-RU" sz="1600" spc="30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организовано</a:t>
            </a:r>
            <a:r>
              <a:rPr lang="ru-RU" sz="1600" spc="-28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600" spc="-5" dirty="0">
                <a:solidFill>
                  <a:schemeClr val="tx1"/>
                </a:solidFill>
                <a:latin typeface="Times New Roman"/>
                <a:ea typeface="Times New Roman"/>
              </a:rPr>
              <a:t>в форме преодоления полосы препятствий,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задания которой представляют собой выполнение</a:t>
            </a:r>
            <a:r>
              <a:rPr lang="ru-RU" sz="16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физических</a:t>
            </a:r>
            <a:r>
              <a:rPr lang="ru-RU" sz="16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упражнений</a:t>
            </a:r>
            <a:r>
              <a:rPr lang="ru-RU" sz="16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прикладного</a:t>
            </a:r>
            <a:r>
              <a:rPr lang="ru-RU" sz="16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характера. В</a:t>
            </a:r>
            <a:r>
              <a:rPr lang="ru-RU" sz="1600" spc="5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содержание</a:t>
            </a:r>
            <a:r>
              <a:rPr lang="ru-RU" sz="16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испытания</a:t>
            </a:r>
            <a:r>
              <a:rPr lang="ru-RU" sz="16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по</a:t>
            </a:r>
            <a:r>
              <a:rPr lang="ru-RU" sz="16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разделу</a:t>
            </a:r>
            <a:r>
              <a:rPr lang="ru-RU" sz="16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«Прикладная</a:t>
            </a:r>
            <a:r>
              <a:rPr lang="ru-RU" sz="16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физическая</a:t>
            </a:r>
            <a:r>
              <a:rPr lang="ru-RU" sz="16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культура»</a:t>
            </a:r>
            <a:r>
              <a:rPr lang="ru-RU" sz="16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возможно включение технических элементов спортивных игр, акробатики и др. Примерный</a:t>
            </a:r>
            <a:r>
              <a:rPr lang="ru-RU" sz="16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набор</a:t>
            </a:r>
            <a:r>
              <a:rPr lang="ru-RU" sz="16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элементов</a:t>
            </a:r>
            <a:r>
              <a:rPr lang="ru-RU" sz="16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для</a:t>
            </a:r>
            <a:r>
              <a:rPr lang="ru-RU" sz="16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составления</a:t>
            </a:r>
            <a:r>
              <a:rPr lang="ru-RU" sz="16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задания</a:t>
            </a:r>
            <a:r>
              <a:rPr lang="ru-RU" sz="1600" spc="5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48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6210333"/>
              </p:ext>
            </p:extLst>
          </p:nvPr>
        </p:nvGraphicFramePr>
        <p:xfrm>
          <a:off x="395536" y="2636913"/>
          <a:ext cx="7992888" cy="356448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459010"/>
                <a:gridCol w="1198283"/>
                <a:gridCol w="1198283"/>
                <a:gridCol w="1137312"/>
              </a:tblGrid>
              <a:tr h="485463">
                <a:tc rowSpan="2">
                  <a:txBody>
                    <a:bodyPr/>
                    <a:lstStyle/>
                    <a:p>
                      <a:pPr marL="1398270" marR="139382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Элементы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1066800" marR="106172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Классы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00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4640" marR="29019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5-6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3060" marR="34798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7-8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marR="2851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9-11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137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Бег</a:t>
                      </a:r>
                      <a:r>
                        <a:rPr lang="ru-RU" sz="16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через</a:t>
                      </a:r>
                      <a:r>
                        <a:rPr lang="ru-RU" sz="16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координационную</a:t>
                      </a:r>
                      <a:r>
                        <a:rPr lang="ru-RU" sz="16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лестницу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39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Челночный</a:t>
                      </a:r>
                      <a:r>
                        <a:rPr lang="ru-RU" sz="16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бег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39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Бег</a:t>
                      </a:r>
                      <a:r>
                        <a:rPr lang="ru-RU" sz="16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со</a:t>
                      </a:r>
                      <a:r>
                        <a:rPr lang="ru-RU" sz="16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сменой</a:t>
                      </a:r>
                      <a:r>
                        <a:rPr lang="ru-RU" sz="16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направления</a:t>
                      </a:r>
                      <a:r>
                        <a:rPr lang="ru-RU" sz="16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движения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227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Броски</a:t>
                      </a:r>
                      <a:r>
                        <a:rPr lang="ru-RU" sz="1600" spc="29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набивного</a:t>
                      </a:r>
                      <a:r>
                        <a:rPr lang="ru-RU" sz="1600" spc="29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мяча</a:t>
                      </a:r>
                      <a:r>
                        <a:rPr lang="ru-RU" sz="1600" spc="29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из  различных</a:t>
                      </a:r>
                      <a:r>
                        <a:rPr lang="ru-RU" sz="1600" spc="29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положений</a:t>
                      </a:r>
                    </a:p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цель</a:t>
                      </a:r>
                      <a:r>
                        <a:rPr lang="ru-RU" sz="1600" spc="-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600" spc="-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дальность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39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Прыжки</a:t>
                      </a:r>
                      <a:r>
                        <a:rPr lang="ru-RU" sz="16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через</a:t>
                      </a:r>
                      <a:r>
                        <a:rPr lang="ru-RU" sz="16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препятствия</a:t>
                      </a:r>
                      <a:r>
                        <a:rPr lang="ru-RU" sz="16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высотой</a:t>
                      </a:r>
                      <a:r>
                        <a:rPr lang="ru-RU" sz="16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до</a:t>
                      </a:r>
                      <a:r>
                        <a:rPr lang="ru-RU" sz="16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0,5</a:t>
                      </a:r>
                      <a:r>
                        <a:rPr lang="ru-RU" sz="16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м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878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Ползание</a:t>
                      </a:r>
                      <a:r>
                        <a:rPr lang="ru-RU" sz="1600" spc="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под</a:t>
                      </a:r>
                      <a:r>
                        <a:rPr lang="ru-RU" sz="1600" spc="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препятствием</a:t>
                      </a:r>
                      <a:r>
                        <a:rPr lang="ru-RU" sz="1600" spc="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высотой</a:t>
                      </a:r>
                      <a:r>
                        <a:rPr lang="ru-RU" sz="1600" spc="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0,5</a:t>
                      </a:r>
                      <a:r>
                        <a:rPr lang="ru-RU" sz="1600" spc="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м,</a:t>
                      </a:r>
                      <a:r>
                        <a:rPr lang="ru-RU" sz="1600" spc="5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длиной</a:t>
                      </a:r>
                    </a:p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5-10</a:t>
                      </a:r>
                      <a:r>
                        <a:rPr lang="ru-RU" sz="16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м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439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Стрельба</a:t>
                      </a:r>
                      <a:r>
                        <a:rPr lang="ru-RU" sz="16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из</a:t>
                      </a:r>
                      <a:r>
                        <a:rPr lang="ru-RU" sz="16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электронного</a:t>
                      </a:r>
                      <a:r>
                        <a:rPr lang="ru-RU" sz="16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оружия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22520"/>
          </a:xfrm>
        </p:spPr>
        <p:txBody>
          <a:bodyPr>
            <a:noAutofit/>
          </a:bodyPr>
          <a:lstStyle/>
          <a:p>
            <a:pPr marL="166370" marR="296545" indent="458470" algn="just">
              <a:spcAft>
                <a:spcPts val="0"/>
              </a:spcAft>
            </a:pP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В комплект олимпиадных заданий практического испытания олимпиады по каждой</a:t>
            </a:r>
            <a:r>
              <a:rPr lang="ru-RU" sz="20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возрастной</a:t>
            </a:r>
            <a:r>
              <a:rPr lang="ru-RU" sz="20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группе</a:t>
            </a:r>
            <a:r>
              <a:rPr lang="ru-RU" sz="20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(классу)</a:t>
            </a:r>
            <a:r>
              <a:rPr lang="ru-RU" sz="20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входят:</a:t>
            </a:r>
            <a:r>
              <a:rPr lang="ru-RU" sz="20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программа</a:t>
            </a:r>
            <a:r>
              <a:rPr lang="ru-RU" sz="20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практического</a:t>
            </a:r>
            <a:r>
              <a:rPr lang="ru-RU" sz="20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испытания,</a:t>
            </a:r>
            <a:r>
              <a:rPr lang="ru-RU" sz="20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регламент</a:t>
            </a:r>
            <a:r>
              <a:rPr lang="ru-RU" sz="20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его</a:t>
            </a:r>
            <a:r>
              <a:rPr lang="ru-RU" sz="20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проведения,</a:t>
            </a:r>
            <a:r>
              <a:rPr lang="ru-RU" sz="20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схема</a:t>
            </a:r>
            <a:r>
              <a:rPr lang="ru-RU" sz="20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испытания</a:t>
            </a:r>
            <a:r>
              <a:rPr lang="ru-RU" sz="20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(при</a:t>
            </a:r>
            <a:r>
              <a:rPr lang="ru-RU" sz="20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необходимости),</a:t>
            </a:r>
            <a:r>
              <a:rPr lang="ru-RU" sz="20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критерии</a:t>
            </a:r>
            <a:r>
              <a:rPr lang="ru-RU" sz="20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и</a:t>
            </a:r>
            <a:r>
              <a:rPr lang="ru-RU" sz="20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методика</a:t>
            </a:r>
            <a:r>
              <a:rPr lang="ru-RU" sz="20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оценивания</a:t>
            </a:r>
            <a:r>
              <a:rPr lang="ru-RU" sz="20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выполненных</a:t>
            </a:r>
            <a:r>
              <a:rPr lang="ru-RU" sz="20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олимпиадных</a:t>
            </a:r>
            <a:r>
              <a:rPr lang="ru-RU" sz="2000" spc="-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  <a:t>заданий.</a:t>
            </a:r>
            <a:br>
              <a:rPr lang="ru-RU" sz="2000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30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15564" y="2276872"/>
            <a:ext cx="7532900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marR="300355" lvl="0" indent="-342900">
              <a:buSzPts val="1200"/>
              <a:buFont typeface="Times New Roman"/>
              <a:buAutoNum type="arabicPeriod"/>
              <a:tabLst>
                <a:tab pos="783590" algn="l"/>
              </a:tabLst>
            </a:pPr>
            <a:r>
              <a:rPr lang="ru-RU" sz="2800" b="1" dirty="0">
                <a:solidFill>
                  <a:schemeClr val="tx1"/>
                </a:solidFill>
                <a:latin typeface="Times New Roman"/>
                <a:ea typeface="Times New Roman"/>
              </a:rPr>
              <a:t>Рекомендуемые</a:t>
            </a:r>
            <a:r>
              <a:rPr lang="ru-RU" sz="2800" b="1" spc="-1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Times New Roman"/>
                <a:ea typeface="Times New Roman"/>
              </a:rPr>
              <a:t>технические</a:t>
            </a:r>
            <a:r>
              <a:rPr lang="ru-RU" sz="2800" b="1" spc="-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Times New Roman"/>
                <a:ea typeface="Times New Roman"/>
              </a:rPr>
              <a:t>параметры</a:t>
            </a:r>
            <a:r>
              <a:rPr lang="ru-RU" sz="2800" b="1" spc="1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Times New Roman"/>
                <a:ea typeface="Times New Roman"/>
              </a:rPr>
              <a:t>оформления </a:t>
            </a:r>
            <a:r>
              <a:rPr lang="ru-RU" sz="28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материалов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19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2276872"/>
            <a:ext cx="8064896" cy="4104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938544"/>
          </a:xfrm>
        </p:spPr>
        <p:txBody>
          <a:bodyPr>
            <a:noAutofit/>
          </a:bodyPr>
          <a:lstStyle/>
          <a:p>
            <a:pPr marR="300355" lvl="0" algn="just">
              <a:spcAft>
                <a:spcPts val="0"/>
              </a:spcAft>
              <a:buSzPts val="1200"/>
              <a:tabLst>
                <a:tab pos="783590" algn="l"/>
              </a:tabLst>
            </a:pPr>
            <a:r>
              <a:rPr lang="ru-RU" sz="2800" b="1" kern="0" dirty="0">
                <a:solidFill>
                  <a:schemeClr val="tx1"/>
                </a:solidFill>
                <a:latin typeface="Times New Roman"/>
                <a:ea typeface="Times New Roman"/>
              </a:rPr>
              <a:t>Принципы формирования комплектов олимпиадных заданий и методические</a:t>
            </a:r>
            <a:r>
              <a:rPr lang="ru-RU" sz="2800" b="1" kern="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kern="0" dirty="0">
                <a:solidFill>
                  <a:schemeClr val="tx1"/>
                </a:solidFill>
                <a:latin typeface="Times New Roman"/>
                <a:ea typeface="Times New Roman"/>
              </a:rPr>
              <a:t>подходы</a:t>
            </a:r>
            <a:r>
              <a:rPr lang="ru-RU" sz="2800" b="1" kern="0" spc="-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kern="0" dirty="0">
                <a:solidFill>
                  <a:schemeClr val="tx1"/>
                </a:solidFill>
                <a:latin typeface="Times New Roman"/>
                <a:ea typeface="Times New Roman"/>
              </a:rPr>
              <a:t>к составлению</a:t>
            </a:r>
            <a:r>
              <a:rPr lang="ru-RU" sz="2800" b="1" kern="0" spc="-1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kern="0" dirty="0">
                <a:solidFill>
                  <a:schemeClr val="tx1"/>
                </a:solidFill>
                <a:latin typeface="Times New Roman"/>
                <a:ea typeface="Times New Roman"/>
              </a:rPr>
              <a:t>заданий муниципального</a:t>
            </a:r>
            <a:r>
              <a:rPr lang="ru-RU" sz="2800" b="1" kern="0" spc="-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kern="0" dirty="0">
                <a:solidFill>
                  <a:schemeClr val="tx1"/>
                </a:solidFill>
                <a:latin typeface="Times New Roman"/>
                <a:ea typeface="Times New Roman"/>
              </a:rPr>
              <a:t>этапа олимпиады</a:t>
            </a:r>
            <a:br>
              <a:rPr lang="ru-RU" sz="2800" b="1" kern="0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67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23212"/>
              </p:ext>
            </p:extLst>
          </p:nvPr>
        </p:nvGraphicFramePr>
        <p:xfrm>
          <a:off x="827584" y="3573016"/>
          <a:ext cx="7632847" cy="2002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15209"/>
                <a:gridCol w="710105"/>
                <a:gridCol w="585759"/>
                <a:gridCol w="585759"/>
                <a:gridCol w="657707"/>
                <a:gridCol w="657707"/>
                <a:gridCol w="573245"/>
                <a:gridCol w="575592"/>
                <a:gridCol w="575592"/>
                <a:gridCol w="1596172"/>
              </a:tblGrid>
              <a:tr h="386460">
                <a:tc rowSpan="2">
                  <a:txBody>
                    <a:bodyPr/>
                    <a:lstStyle/>
                    <a:p>
                      <a:pPr marL="173355" marR="82550" indent="-7493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Участники</a:t>
                      </a:r>
                      <a:r>
                        <a:rPr lang="ru-RU" sz="1600" spc="-28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(классы)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106045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Типы</a:t>
                      </a:r>
                      <a:r>
                        <a:rPr lang="ru-RU" sz="1600" spc="-2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600" spc="-2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количество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заданий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4810" marR="251460" indent="-12192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Количество</a:t>
                      </a:r>
                      <a:r>
                        <a:rPr lang="ru-RU" sz="1600" spc="-29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заданий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08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Б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Д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9385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Ж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З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5640">
                <a:tc>
                  <a:txBody>
                    <a:bodyPr/>
                    <a:lstStyle/>
                    <a:p>
                      <a:pPr marR="344805" algn="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7-8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885" marR="9271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15-18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8745" marR="11811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3-4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9865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67360"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25-28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640">
                <a:tc>
                  <a:txBody>
                    <a:bodyPr/>
                    <a:lstStyle/>
                    <a:p>
                      <a:pPr marR="306705" algn="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9-11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885" marR="9271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14-15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8745" marR="11811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5-6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1920" marR="11874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1-2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1920" marR="11747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1-2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0495" marR="14795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1-2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9865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67360"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25-30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512168"/>
          </a:xfrm>
        </p:spPr>
        <p:txBody>
          <a:bodyPr>
            <a:noAutofit/>
          </a:bodyPr>
          <a:lstStyle/>
          <a:p>
            <a:pPr marL="166370" marR="294005" indent="448945" algn="just">
              <a:spcAft>
                <a:spcPts val="0"/>
              </a:spcAft>
            </a:pP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Таблица</a:t>
            </a:r>
            <a:r>
              <a:rPr lang="ru-RU" sz="28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8.</a:t>
            </a:r>
            <a:r>
              <a:rPr lang="ru-RU" sz="28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–</a:t>
            </a:r>
            <a:r>
              <a:rPr lang="ru-RU" sz="28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Примерное</a:t>
            </a:r>
            <a:r>
              <a:rPr lang="ru-RU" sz="28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количество</a:t>
            </a:r>
            <a:r>
              <a:rPr lang="ru-RU" sz="28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и</a:t>
            </a:r>
            <a:r>
              <a:rPr lang="ru-RU" sz="28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типы</a:t>
            </a:r>
            <a:r>
              <a:rPr lang="ru-RU" sz="28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заданий</a:t>
            </a:r>
            <a:r>
              <a:rPr lang="ru-RU" sz="28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теоретико-методического</a:t>
            </a:r>
            <a:r>
              <a:rPr lang="ru-RU" sz="28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испытания</a:t>
            </a:r>
            <a:r>
              <a:rPr lang="ru-RU" sz="2800" spc="-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муниципального этапа</a:t>
            </a:r>
            <a:r>
              <a:rPr lang="ru-RU" sz="2800" spc="-1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олимпиады</a:t>
            </a:r>
            <a:b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51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737233"/>
              </p:ext>
            </p:extLst>
          </p:nvPr>
        </p:nvGraphicFramePr>
        <p:xfrm>
          <a:off x="755576" y="1700808"/>
          <a:ext cx="7632848" cy="466509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288202"/>
                <a:gridCol w="673904"/>
                <a:gridCol w="670742"/>
              </a:tblGrid>
              <a:tr h="246183">
                <a:tc rowSpan="2">
                  <a:txBody>
                    <a:bodyPr/>
                    <a:lstStyle/>
                    <a:p>
                      <a:pPr marL="2148205" marR="214249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Элементы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98450"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Классы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1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56210" marR="14986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7-8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6205" marR="11049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9-11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94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Фронтальное</a:t>
                      </a:r>
                      <a:r>
                        <a:rPr lang="ru-RU" sz="1600" spc="1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равновесие</a:t>
                      </a:r>
                      <a:r>
                        <a:rPr lang="ru-RU" sz="1600" spc="1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(пятка</a:t>
                      </a:r>
                      <a:r>
                        <a:rPr lang="ru-RU" sz="1600" spc="10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поднятой</a:t>
                      </a:r>
                      <a:r>
                        <a:rPr lang="ru-RU" sz="1600" spc="13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ноги</a:t>
                      </a:r>
                      <a:r>
                        <a:rPr lang="ru-RU" sz="1600" spc="1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не</a:t>
                      </a:r>
                      <a:r>
                        <a:rPr lang="ru-RU" sz="1600" spc="10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ниже45°),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держать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83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Переднее</a:t>
                      </a:r>
                      <a:r>
                        <a:rPr lang="ru-RU" sz="1600" spc="-4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равновесие</a:t>
                      </a:r>
                      <a:r>
                        <a:rPr lang="ru-RU" sz="1600" spc="-3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(«ласточка»),</a:t>
                      </a:r>
                      <a:r>
                        <a:rPr lang="ru-RU" sz="1600" spc="-3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держать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83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Сед</a:t>
                      </a:r>
                      <a:r>
                        <a:rPr lang="ru-RU" sz="16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углом,</a:t>
                      </a:r>
                      <a:r>
                        <a:rPr lang="ru-RU" sz="16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руки</a:t>
                      </a:r>
                      <a:r>
                        <a:rPr lang="ru-RU" sz="16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6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стороны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94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Стойка</a:t>
                      </a:r>
                      <a:r>
                        <a:rPr lang="ru-RU" sz="1600" spc="-4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6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лопатках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83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Стойка</a:t>
                      </a:r>
                      <a:r>
                        <a:rPr lang="ru-RU" sz="1600" spc="-5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6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лопатках</a:t>
                      </a:r>
                      <a:r>
                        <a:rPr lang="ru-RU" sz="16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без</a:t>
                      </a:r>
                      <a:r>
                        <a:rPr lang="ru-RU" sz="16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помощи</a:t>
                      </a:r>
                      <a:r>
                        <a:rPr lang="ru-RU" sz="16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рук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772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Мост</a:t>
                      </a:r>
                      <a:r>
                        <a:rPr lang="ru-RU" sz="1600" spc="5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из</a:t>
                      </a:r>
                      <a:r>
                        <a:rPr lang="ru-RU" sz="1600" spc="5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положения</a:t>
                      </a:r>
                      <a:r>
                        <a:rPr lang="ru-RU" sz="1600" spc="5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лёжа</a:t>
                      </a:r>
                      <a:r>
                        <a:rPr lang="ru-RU" sz="1600" spc="50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ru-RU" sz="1600" spc="54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поворот</a:t>
                      </a:r>
                      <a:r>
                        <a:rPr lang="ru-RU" sz="1600" spc="53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направо</a:t>
                      </a:r>
                      <a:r>
                        <a:rPr lang="ru-RU" sz="1600" spc="5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(налево)</a:t>
                      </a:r>
                      <a:r>
                        <a:rPr lang="ru-RU" sz="1600" spc="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кругом</a:t>
                      </a:r>
                      <a:r>
                        <a:rPr lang="ru-RU" sz="1600" spc="3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600" spc="34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упор</a:t>
                      </a:r>
                    </a:p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присев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83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Кувырок</a:t>
                      </a:r>
                      <a:r>
                        <a:rPr lang="ru-RU" sz="1600" spc="-3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вперёд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94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Кувырок</a:t>
                      </a:r>
                      <a:r>
                        <a:rPr lang="ru-RU" sz="16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вперёд</a:t>
                      </a:r>
                      <a:r>
                        <a:rPr lang="ru-RU" sz="16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6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стойку</a:t>
                      </a:r>
                      <a:r>
                        <a:rPr lang="ru-RU" sz="1600" spc="-6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6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лопатках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777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Кувырок</a:t>
                      </a:r>
                      <a:r>
                        <a:rPr lang="ru-RU" sz="16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вперёд</a:t>
                      </a:r>
                      <a:r>
                        <a:rPr lang="ru-RU" sz="16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6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стойку</a:t>
                      </a:r>
                      <a:r>
                        <a:rPr lang="ru-RU" sz="1600" spc="-6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600" spc="-3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лопатках без</a:t>
                      </a:r>
                      <a:r>
                        <a:rPr lang="ru-RU" sz="16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помощи</a:t>
                      </a:r>
                      <a:r>
                        <a:rPr lang="ru-RU" sz="16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рук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83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Кувырок</a:t>
                      </a:r>
                      <a:r>
                        <a:rPr lang="ru-RU" sz="16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вперёд</a:t>
                      </a:r>
                      <a:r>
                        <a:rPr lang="ru-RU" sz="16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прыжком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94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 spc="-5">
                          <a:effectLst/>
                          <a:latin typeface="Times New Roman"/>
                          <a:ea typeface="Times New Roman"/>
                        </a:rPr>
                        <a:t>Кувырок</a:t>
                      </a:r>
                      <a:r>
                        <a:rPr lang="ru-RU" sz="16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spc="-5">
                          <a:effectLst/>
                          <a:latin typeface="Times New Roman"/>
                          <a:ea typeface="Times New Roman"/>
                        </a:rPr>
                        <a:t>вперёд</a:t>
                      </a:r>
                      <a:r>
                        <a:rPr lang="ru-RU" sz="1600" spc="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согнувшись</a:t>
                      </a:r>
                      <a:r>
                        <a:rPr lang="ru-RU" sz="1600" spc="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6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стойку</a:t>
                      </a:r>
                      <a:r>
                        <a:rPr lang="ru-RU" sz="1600" spc="-8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ноги</a:t>
                      </a:r>
                      <a:r>
                        <a:rPr lang="ru-RU" sz="16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врозь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83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Кувырок</a:t>
                      </a:r>
                      <a:r>
                        <a:rPr lang="ru-RU" sz="16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назад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83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 spc="-5">
                          <a:effectLst/>
                          <a:latin typeface="Times New Roman"/>
                          <a:ea typeface="Times New Roman"/>
                        </a:rPr>
                        <a:t>Кувырок</a:t>
                      </a:r>
                      <a:r>
                        <a:rPr lang="ru-RU" sz="16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назад</a:t>
                      </a:r>
                      <a:r>
                        <a:rPr lang="ru-RU" sz="16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согнувшись</a:t>
                      </a:r>
                      <a:r>
                        <a:rPr lang="ru-RU" sz="1600" spc="28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6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стойку</a:t>
                      </a:r>
                      <a:r>
                        <a:rPr lang="ru-RU" sz="1600" spc="-7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ноги врозь</a:t>
                      </a:r>
                      <a:r>
                        <a:rPr lang="ru-RU" sz="16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6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вместе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94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Прыжок</a:t>
                      </a:r>
                      <a:r>
                        <a:rPr lang="ru-RU" sz="16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вверх</a:t>
                      </a:r>
                      <a:r>
                        <a:rPr lang="ru-RU" sz="1600" spc="-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ноги</a:t>
                      </a:r>
                      <a:r>
                        <a:rPr lang="ru-RU" sz="16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врозь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83">
                <a:tc>
                  <a:txBody>
                    <a:bodyPr/>
                    <a:lstStyle/>
                    <a:p>
                      <a:pPr marL="7112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Прыжок</a:t>
                      </a:r>
                      <a:r>
                        <a:rPr lang="ru-RU" sz="16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со</a:t>
                      </a:r>
                      <a:r>
                        <a:rPr lang="ru-RU" sz="16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сменой</a:t>
                      </a:r>
                      <a:r>
                        <a:rPr lang="ru-RU" sz="16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согнутых</a:t>
                      </a:r>
                      <a:r>
                        <a:rPr lang="ru-RU" sz="1600" spc="-1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ног</a:t>
                      </a:r>
                      <a:r>
                        <a:rPr lang="ru-RU" sz="16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(«козлик»)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pPr marL="166370" marR="293370" indent="448945" algn="just">
              <a:spcAft>
                <a:spcPts val="0"/>
              </a:spcAft>
            </a:pPr>
            <a:r>
              <a:rPr lang="ru-RU" sz="1400" dirty="0">
                <a:solidFill>
                  <a:schemeClr val="tx1"/>
                </a:solidFill>
                <a:latin typeface="Times New Roman"/>
                <a:ea typeface="Times New Roman"/>
              </a:rPr>
              <a:t>Практические задания муниципального этапа олимпиады школьников по физической</a:t>
            </a:r>
            <a:r>
              <a:rPr lang="ru-RU" sz="14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/>
                <a:ea typeface="Times New Roman"/>
              </a:rPr>
              <a:t>культуре должны состоять из набора технических приёмов, характерных для выбранного</a:t>
            </a:r>
            <a:r>
              <a:rPr lang="ru-RU" sz="14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/>
                <a:ea typeface="Times New Roman"/>
              </a:rPr>
              <a:t>методической комиссией</a:t>
            </a:r>
            <a:r>
              <a:rPr lang="ru-RU" sz="1400" spc="1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/>
                <a:ea typeface="Times New Roman"/>
              </a:rPr>
              <a:t>вида</a:t>
            </a:r>
            <a:r>
              <a:rPr lang="ru-RU" sz="1400" spc="-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/>
                <a:ea typeface="Times New Roman"/>
              </a:rPr>
              <a:t>спорта,</a:t>
            </a:r>
            <a:r>
              <a:rPr lang="ru-RU" sz="1400" spc="-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/>
                <a:ea typeface="Times New Roman"/>
              </a:rPr>
              <a:t>по которому</a:t>
            </a:r>
            <a:r>
              <a:rPr lang="ru-RU" sz="1400" spc="-2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/>
                <a:ea typeface="Times New Roman"/>
              </a:rPr>
              <a:t>проводится испытание.</a:t>
            </a:r>
            <a:br>
              <a:rPr lang="ru-RU" sz="1400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sz="1400" dirty="0">
                <a:solidFill>
                  <a:schemeClr val="tx1"/>
                </a:solidFill>
                <a:latin typeface="Times New Roman"/>
                <a:ea typeface="Times New Roman"/>
              </a:rPr>
              <a:t>Испытания</a:t>
            </a:r>
            <a:r>
              <a:rPr lang="ru-RU" sz="14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/>
                <a:ea typeface="Times New Roman"/>
              </a:rPr>
              <a:t>девушек</a:t>
            </a:r>
            <a:r>
              <a:rPr lang="ru-RU" sz="14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/>
                <a:ea typeface="Times New Roman"/>
              </a:rPr>
              <a:t>и</a:t>
            </a:r>
            <a:r>
              <a:rPr lang="ru-RU" sz="14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/>
                <a:ea typeface="Times New Roman"/>
              </a:rPr>
              <a:t>юношей</a:t>
            </a:r>
            <a:r>
              <a:rPr lang="ru-RU" sz="14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/>
                <a:ea typeface="Times New Roman"/>
              </a:rPr>
              <a:t>по</a:t>
            </a:r>
            <a:r>
              <a:rPr lang="ru-RU" sz="14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/>
                <a:ea typeface="Times New Roman"/>
              </a:rPr>
              <a:t>разделу</a:t>
            </a:r>
            <a:r>
              <a:rPr lang="ru-RU" sz="14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400" i="1" dirty="0">
                <a:solidFill>
                  <a:schemeClr val="tx1"/>
                </a:solidFill>
                <a:latin typeface="Times New Roman"/>
                <a:ea typeface="Times New Roman"/>
              </a:rPr>
              <a:t>«Гимнастика»</a:t>
            </a:r>
            <a:r>
              <a:rPr lang="ru-RU" sz="1400" i="1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/>
                <a:ea typeface="Times New Roman"/>
              </a:rPr>
              <a:t>проводятся</a:t>
            </a:r>
            <a:r>
              <a:rPr lang="ru-RU" sz="14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/>
                <a:ea typeface="Times New Roman"/>
              </a:rPr>
              <a:t>в</a:t>
            </a:r>
            <a:r>
              <a:rPr lang="ru-RU" sz="14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/>
                <a:ea typeface="Times New Roman"/>
              </a:rPr>
              <a:t>виде</a:t>
            </a:r>
            <a:r>
              <a:rPr lang="ru-RU" sz="1400" spc="-28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/>
                <a:ea typeface="Times New Roman"/>
              </a:rPr>
              <a:t>выполнения акробатического упражнения. В таблицах 9 и 10</a:t>
            </a:r>
            <a:r>
              <a:rPr lang="ru-RU" sz="14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/>
                <a:ea typeface="Times New Roman"/>
              </a:rPr>
              <a:t>представлен</a:t>
            </a:r>
            <a:r>
              <a:rPr lang="ru-RU" sz="14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/>
                <a:ea typeface="Times New Roman"/>
              </a:rPr>
              <a:t>примерный набор</a:t>
            </a:r>
            <a:r>
              <a:rPr lang="ru-RU" sz="1400" spc="-28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/>
                <a:ea typeface="Times New Roman"/>
              </a:rPr>
              <a:t>элементов,</a:t>
            </a:r>
            <a:r>
              <a:rPr lang="ru-RU" sz="1400" spc="-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/>
                <a:ea typeface="Times New Roman"/>
              </a:rPr>
              <a:t>из которых</a:t>
            </a:r>
            <a:r>
              <a:rPr lang="ru-RU" sz="1400" spc="-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/>
                <a:ea typeface="Times New Roman"/>
              </a:rPr>
              <a:t>составляется комбинация.</a:t>
            </a:r>
            <a:br>
              <a:rPr lang="ru-RU" sz="1400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54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1988840"/>
            <a:ext cx="792088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866536"/>
          </a:xfrm>
        </p:spPr>
        <p:txBody>
          <a:bodyPr>
            <a:noAutofit/>
          </a:bodyPr>
          <a:lstStyle/>
          <a:p>
            <a:pPr marR="294640" lvl="0" algn="just">
              <a:spcAft>
                <a:spcPts val="0"/>
              </a:spcAft>
              <a:buSzPts val="1200"/>
              <a:tabLst>
                <a:tab pos="911860" algn="l"/>
              </a:tabLst>
            </a:pPr>
            <a:r>
              <a:rPr lang="ru-RU" sz="2800" b="1" kern="0" dirty="0">
                <a:solidFill>
                  <a:schemeClr val="tx1"/>
                </a:solidFill>
                <a:latin typeface="Times New Roman"/>
                <a:ea typeface="Times New Roman"/>
              </a:rPr>
              <a:t>Необходимое</a:t>
            </a:r>
            <a:r>
              <a:rPr lang="ru-RU" sz="2800" b="1" kern="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kern="0" dirty="0">
                <a:solidFill>
                  <a:schemeClr val="tx1"/>
                </a:solidFill>
                <a:latin typeface="Times New Roman"/>
                <a:ea typeface="Times New Roman"/>
              </a:rPr>
              <a:t>материально-техническое</a:t>
            </a:r>
            <a:r>
              <a:rPr lang="ru-RU" sz="2800" b="1" kern="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kern="0" dirty="0">
                <a:solidFill>
                  <a:schemeClr val="tx1"/>
                </a:solidFill>
                <a:latin typeface="Times New Roman"/>
                <a:ea typeface="Times New Roman"/>
              </a:rPr>
              <a:t>обеспечение</a:t>
            </a:r>
            <a:r>
              <a:rPr lang="ru-RU" sz="2800" b="1" kern="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kern="0" dirty="0">
                <a:solidFill>
                  <a:schemeClr val="tx1"/>
                </a:solidFill>
                <a:latin typeface="Times New Roman"/>
                <a:ea typeface="Times New Roman"/>
              </a:rPr>
              <a:t>для</a:t>
            </a:r>
            <a:r>
              <a:rPr lang="ru-RU" sz="2800" b="1" kern="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kern="0" dirty="0">
                <a:solidFill>
                  <a:schemeClr val="tx1"/>
                </a:solidFill>
                <a:latin typeface="Times New Roman"/>
                <a:ea typeface="Times New Roman"/>
              </a:rPr>
              <a:t>выполнения</a:t>
            </a:r>
            <a:r>
              <a:rPr lang="ru-RU" sz="2800" b="1" kern="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kern="0" dirty="0">
                <a:solidFill>
                  <a:schemeClr val="tx1"/>
                </a:solidFill>
                <a:latin typeface="Times New Roman"/>
                <a:ea typeface="Times New Roman"/>
              </a:rPr>
              <a:t>олимпиадных</a:t>
            </a:r>
            <a:r>
              <a:rPr lang="ru-RU" sz="2800" b="1" kern="0" spc="-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kern="0" dirty="0">
                <a:solidFill>
                  <a:schemeClr val="tx1"/>
                </a:solidFill>
                <a:latin typeface="Times New Roman"/>
                <a:ea typeface="Times New Roman"/>
              </a:rPr>
              <a:t>заданий</a:t>
            </a:r>
            <a:r>
              <a:rPr lang="ru-RU" sz="2800" b="1" kern="0" spc="-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kern="0" dirty="0">
                <a:solidFill>
                  <a:schemeClr val="tx1"/>
                </a:solidFill>
                <a:latin typeface="Times New Roman"/>
                <a:ea typeface="Times New Roman"/>
              </a:rPr>
              <a:t>школьного</a:t>
            </a:r>
            <a:r>
              <a:rPr lang="ru-RU" sz="2800" b="1" kern="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kern="0" dirty="0">
                <a:solidFill>
                  <a:schemeClr val="tx1"/>
                </a:solidFill>
                <a:latin typeface="Times New Roman"/>
                <a:ea typeface="Times New Roman"/>
              </a:rPr>
              <a:t>и муниципального</a:t>
            </a:r>
            <a:r>
              <a:rPr lang="ru-RU" sz="2800" b="1" kern="0" spc="-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kern="0" dirty="0">
                <a:solidFill>
                  <a:schemeClr val="tx1"/>
                </a:solidFill>
                <a:latin typeface="Times New Roman"/>
                <a:ea typeface="Times New Roman"/>
              </a:rPr>
              <a:t>этапов</a:t>
            </a:r>
            <a:r>
              <a:rPr lang="ru-RU" sz="2800" b="1" kern="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kern="0" dirty="0">
                <a:solidFill>
                  <a:schemeClr val="tx1"/>
                </a:solidFill>
                <a:latin typeface="Times New Roman"/>
                <a:ea typeface="Times New Roman"/>
              </a:rPr>
              <a:t>олимпиады</a:t>
            </a:r>
            <a:br>
              <a:rPr lang="ru-RU" sz="2800" b="1" kern="0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12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764704"/>
            <a:ext cx="7848872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292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8023257"/>
              </p:ext>
            </p:extLst>
          </p:nvPr>
        </p:nvGraphicFramePr>
        <p:xfrm>
          <a:off x="539552" y="2132855"/>
          <a:ext cx="8280920" cy="457171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422491"/>
                <a:gridCol w="5858429"/>
              </a:tblGrid>
              <a:tr h="303496">
                <a:tc>
                  <a:txBody>
                    <a:bodyPr/>
                    <a:lstStyle/>
                    <a:p>
                      <a:pPr marL="43815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Типы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заданий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6616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Критерии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методика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оценивания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412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Задания</a:t>
                      </a:r>
                      <a:r>
                        <a:rPr lang="ru-RU" sz="16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6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закрытой</a:t>
                      </a:r>
                    </a:p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форме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Правильный</a:t>
                      </a:r>
                      <a:r>
                        <a:rPr lang="ru-RU" sz="1600" spc="9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ответ</a:t>
                      </a:r>
                      <a:r>
                        <a:rPr lang="ru-RU" sz="1600" spc="38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оценивается</a:t>
                      </a:r>
                      <a:r>
                        <a:rPr lang="ru-RU" sz="1600" spc="38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600" spc="39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600" spc="38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балл,</a:t>
                      </a:r>
                      <a:r>
                        <a:rPr lang="ru-RU" sz="1600" spc="43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неправильный</a:t>
                      </a:r>
                      <a:r>
                        <a:rPr lang="ru-RU" sz="1600" spc="39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ru-RU" sz="1600" spc="38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баллов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123">
                <a:tc>
                  <a:txBody>
                    <a:bodyPr/>
                    <a:lstStyle/>
                    <a:p>
                      <a:pPr marL="39370" marR="17399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Задания в закрытой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форме с выбором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нескольких</a:t>
                      </a:r>
                      <a:r>
                        <a:rPr lang="ru-RU" sz="1600" spc="-5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правильных</a:t>
                      </a:r>
                      <a:r>
                        <a:rPr lang="ru-RU" sz="1600" spc="-28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ответов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marR="3175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Полный правильный ответ оценивается в 1,0 балл, если в ответе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указан хотя бы один неверный ответ, то он может оцениваться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как неверный, либо оценивается каждый ответ – в зависимости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от</a:t>
                      </a:r>
                      <a:r>
                        <a:rPr lang="ru-RU" sz="1600" spc="43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количества</a:t>
                      </a:r>
                      <a:r>
                        <a:rPr lang="ru-RU" sz="1600" spc="42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предложенных</a:t>
                      </a:r>
                      <a:r>
                        <a:rPr lang="ru-RU" sz="1600" spc="43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вариантов</a:t>
                      </a:r>
                      <a:r>
                        <a:rPr lang="ru-RU" sz="1600" spc="42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ответа</a:t>
                      </a:r>
                      <a:r>
                        <a:rPr lang="ru-RU" sz="1600" spc="42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определяется</a:t>
                      </a:r>
                    </a:p>
                    <a:p>
                      <a:pPr marL="39370" marR="3238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«стоимость» каждого из них. Например, если ответ содержит 4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варианта ответов, то каждая позиция оценивается в 0,25 балла.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При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этом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за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правильный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ответ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даётся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0,25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балла,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за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неправильный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баллов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или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минус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0,25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баллов,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однако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минимальное</a:t>
                      </a:r>
                      <a:r>
                        <a:rPr lang="ru-RU" sz="1600" spc="2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количество</a:t>
                      </a:r>
                      <a:r>
                        <a:rPr lang="ru-RU" sz="1600" spc="4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баллов</a:t>
                      </a:r>
                      <a:r>
                        <a:rPr lang="ru-RU" sz="1600" spc="4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за</a:t>
                      </a:r>
                      <a:r>
                        <a:rPr lang="ru-RU" sz="1600" spc="4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вопрос</a:t>
                      </a:r>
                      <a:r>
                        <a:rPr lang="ru-RU" sz="1600" spc="3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не</a:t>
                      </a:r>
                      <a:r>
                        <a:rPr lang="ru-RU" sz="1600" spc="4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может</a:t>
                      </a:r>
                      <a:r>
                        <a:rPr lang="ru-RU" sz="1600" spc="5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быть</a:t>
                      </a:r>
                      <a:r>
                        <a:rPr lang="ru-RU" sz="1600" spc="5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менее</a:t>
                      </a:r>
                    </a:p>
                    <a:p>
                      <a:pPr marL="3937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600" spc="-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баллов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201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Задания</a:t>
                      </a:r>
                      <a:r>
                        <a:rPr lang="ru-RU" sz="1600" spc="-1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600" spc="-2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открытой</a:t>
                      </a:r>
                    </a:p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форме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Каждый</a:t>
                      </a:r>
                      <a:r>
                        <a:rPr lang="ru-RU" sz="1600" spc="2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правильный</a:t>
                      </a:r>
                      <a:r>
                        <a:rPr lang="ru-RU" sz="1600" spc="2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ответ</a:t>
                      </a:r>
                      <a:r>
                        <a:rPr lang="ru-RU" sz="1600" spc="2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оценивается</a:t>
                      </a:r>
                      <a:r>
                        <a:rPr lang="ru-RU" sz="1600" spc="22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600" spc="2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2,0</a:t>
                      </a:r>
                      <a:r>
                        <a:rPr lang="ru-RU" sz="1600" spc="23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балла,</a:t>
                      </a:r>
                      <a:r>
                        <a:rPr lang="ru-RU" sz="1600" spc="22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600" spc="20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каждый</a:t>
                      </a:r>
                    </a:p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неправильный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ru-RU" sz="1600" spc="-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600" spc="-2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600" spc="-2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баллов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201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Задания</a:t>
                      </a:r>
                      <a:r>
                        <a:rPr lang="ru-RU" sz="16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600" spc="-4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соответствие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  <a:tabLst>
                          <a:tab pos="1600200" algn="l"/>
                          <a:tab pos="2085975" algn="l"/>
                          <a:tab pos="3023870" algn="l"/>
                          <a:tab pos="3230880" algn="l"/>
                          <a:tab pos="379920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Каждый</a:t>
                      </a:r>
                      <a:r>
                        <a:rPr lang="ru-RU" sz="1600" spc="46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правильный	ответ	оценивается	в	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0,5-1,0</a:t>
                      </a: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балл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ru-RU" sz="1600" spc="4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а каждый</a:t>
                      </a:r>
                      <a:r>
                        <a:rPr lang="ru-RU" sz="1600" spc="-1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неправильный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ru-RU" sz="1600" spc="-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600" spc="-2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600" spc="-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баллов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57200" lvl="1" algn="ctr">
              <a:spcAft>
                <a:spcPts val="0"/>
              </a:spcAft>
              <a:buSzPts val="1200"/>
              <a:tabLst>
                <a:tab pos="882650" algn="l"/>
              </a:tabLst>
            </a:pPr>
            <a:r>
              <a:rPr lang="ru-RU" sz="20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Методика</a:t>
            </a:r>
            <a:r>
              <a:rPr lang="ru-RU" sz="2000" b="1" kern="0" spc="-2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оценки</a:t>
            </a:r>
            <a:r>
              <a:rPr lang="ru-RU" sz="2000" b="1" kern="0" spc="-3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качества</a:t>
            </a:r>
            <a:r>
              <a:rPr lang="ru-RU" sz="2000" b="1" kern="0" spc="-2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выполнения</a:t>
            </a:r>
            <a:r>
              <a:rPr lang="ru-RU" sz="2000" b="1" kern="0" spc="-1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теоретико-методического</a:t>
            </a:r>
            <a:r>
              <a:rPr lang="ru-RU" sz="2000" b="1" kern="0" spc="-1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задания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Таблица</a:t>
            </a:r>
            <a:r>
              <a:rPr lang="ru-RU" sz="2000" spc="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13.</a:t>
            </a:r>
            <a:r>
              <a:rPr lang="ru-RU" sz="2000" spc="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–</a:t>
            </a:r>
            <a:r>
              <a:rPr lang="ru-RU" sz="2000" spc="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Примерная</a:t>
            </a:r>
            <a:r>
              <a:rPr lang="ru-RU" sz="2000" spc="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система</a:t>
            </a:r>
            <a:r>
              <a:rPr lang="ru-RU" sz="2000" spc="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оценивания</a:t>
            </a:r>
            <a:r>
              <a:rPr lang="ru-RU" sz="2000" spc="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качества</a:t>
            </a:r>
            <a:r>
              <a:rPr lang="ru-RU" sz="2000" spc="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выполнения</a:t>
            </a:r>
            <a:r>
              <a:rPr lang="ru-RU" sz="2000" spc="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теоретико-</a:t>
            </a:r>
            <a:r>
              <a:rPr lang="ru-RU" sz="2000" spc="-28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методического</a:t>
            </a:r>
            <a:r>
              <a:rPr lang="ru-RU" sz="2000" spc="-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испытания</a:t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80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0084458"/>
              </p:ext>
            </p:extLst>
          </p:nvPr>
        </p:nvGraphicFramePr>
        <p:xfrm>
          <a:off x="683568" y="548680"/>
          <a:ext cx="7776864" cy="487082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75035"/>
                <a:gridCol w="5501829"/>
              </a:tblGrid>
              <a:tr h="288032">
                <a:tc>
                  <a:txBody>
                    <a:bodyPr/>
                    <a:lstStyle/>
                    <a:p>
                      <a:pPr marL="43815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Типы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заданий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6616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Критерии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методика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оценивания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1425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Задания</a:t>
                      </a:r>
                      <a:r>
                        <a:rPr lang="ru-RU" sz="1600" spc="-5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процессуального</a:t>
                      </a:r>
                    </a:p>
                    <a:p>
                      <a:pPr marL="39370" marR="283845" algn="l">
                        <a:spcAft>
                          <a:spcPts val="0"/>
                        </a:spcAft>
                      </a:pPr>
                      <a:r>
                        <a:rPr lang="ru-RU" sz="1600" spc="-5" dirty="0">
                          <a:effectLst/>
                          <a:latin typeface="Times New Roman"/>
                          <a:ea typeface="Times New Roman"/>
                        </a:rPr>
                        <a:t>или алгоритмического</a:t>
                      </a:r>
                      <a:r>
                        <a:rPr lang="ru-RU" sz="1600" spc="-28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толка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  <a:tabLst>
                          <a:tab pos="1083945" algn="l"/>
                          <a:tab pos="1909445" algn="l"/>
                          <a:tab pos="2682875" algn="l"/>
                          <a:tab pos="405320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Правильное	решение	задания	процессуального	или</a:t>
                      </a:r>
                    </a:p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600" spc="-5" dirty="0">
                          <a:effectLst/>
                          <a:latin typeface="Times New Roman"/>
                          <a:ea typeface="Times New Roman"/>
                        </a:rPr>
                        <a:t>алгоритмического</a:t>
                      </a:r>
                      <a:r>
                        <a:rPr lang="ru-RU" sz="1600" spc="19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spc="-5" dirty="0">
                          <a:effectLst/>
                          <a:latin typeface="Times New Roman"/>
                          <a:ea typeface="Times New Roman"/>
                        </a:rPr>
                        <a:t>толка</a:t>
                      </a:r>
                      <a:r>
                        <a:rPr lang="ru-RU" sz="1600" spc="19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оценивается</a:t>
                      </a:r>
                      <a:r>
                        <a:rPr lang="ru-RU" sz="1600" spc="19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600" spc="19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1-2</a:t>
                      </a:r>
                      <a:r>
                        <a:rPr lang="ru-RU" sz="1600" spc="19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балла,</a:t>
                      </a:r>
                      <a:r>
                        <a:rPr lang="ru-RU" sz="1600" spc="-1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неправильное</a:t>
                      </a:r>
                      <a:r>
                        <a:rPr lang="ru-RU" sz="1600" spc="-28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решение</a:t>
                      </a:r>
                      <a:r>
                        <a:rPr lang="ru-RU" sz="1600" spc="-2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– в</a:t>
                      </a:r>
                      <a:r>
                        <a:rPr lang="ru-RU" sz="1600" spc="-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0 баллов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9128">
                <a:tc>
                  <a:txBody>
                    <a:bodyPr/>
                    <a:lstStyle/>
                    <a:p>
                      <a:pPr marL="39370" marR="60960" algn="l">
                        <a:spcAft>
                          <a:spcPts val="0"/>
                        </a:spcAft>
                      </a:pPr>
                      <a:r>
                        <a:rPr lang="ru-RU" sz="1600" spc="-15" dirty="0">
                          <a:effectLst/>
                          <a:latin typeface="Times New Roman"/>
                          <a:ea typeface="Times New Roman"/>
                        </a:rPr>
                        <a:t>Задания,</a:t>
                      </a:r>
                      <a:r>
                        <a:rPr lang="ru-RU" sz="1600" spc="-6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Times New Roman"/>
                        </a:rPr>
                        <a:t>предполагающие</a:t>
                      </a:r>
                      <a:r>
                        <a:rPr lang="ru-RU" sz="1600" spc="-28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перечисление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marR="31115" algn="l">
                        <a:spcAft>
                          <a:spcPts val="0"/>
                        </a:spcAft>
                        <a:tabLst>
                          <a:tab pos="725805" algn="l"/>
                          <a:tab pos="1385570" algn="l"/>
                          <a:tab pos="2145665" algn="l"/>
                          <a:tab pos="3162300" algn="l"/>
                          <a:tab pos="3456305" algn="l"/>
                          <a:tab pos="3997325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заданиях,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связанных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перечислениями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или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описаниями,</a:t>
                      </a:r>
                      <a:r>
                        <a:rPr lang="ru-RU" sz="1600" spc="-28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каждая	верная	позиция	оценивается	в	0,5-1	</a:t>
                      </a:r>
                      <a:r>
                        <a:rPr lang="ru-RU" sz="1600" spc="-5" dirty="0">
                          <a:effectLst/>
                          <a:latin typeface="Times New Roman"/>
                          <a:ea typeface="Times New Roman"/>
                        </a:rPr>
                        <a:t>балл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(квалифицированная</a:t>
                      </a:r>
                      <a:r>
                        <a:rPr lang="ru-RU" sz="1600" spc="-2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оценка)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304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Задания</a:t>
                      </a:r>
                      <a:r>
                        <a:rPr lang="ru-RU" sz="1600" spc="-2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r>
                        <a:rPr lang="ru-RU" sz="1600" spc="-45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иллюстрациями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Каждое</a:t>
                      </a:r>
                      <a:r>
                        <a:rPr lang="ru-RU" sz="1600" spc="1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верно</a:t>
                      </a:r>
                      <a:r>
                        <a:rPr lang="ru-RU" sz="1600" spc="42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описанное</a:t>
                      </a:r>
                      <a:r>
                        <a:rPr lang="ru-RU" sz="1600" spc="42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изображение</a:t>
                      </a:r>
                      <a:r>
                        <a:rPr lang="ru-RU" sz="1600" spc="42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оценивается</a:t>
                      </a:r>
                      <a:r>
                        <a:rPr lang="ru-RU" sz="1600" spc="42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600" spc="4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0,5-1,5</a:t>
                      </a:r>
                    </a:p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балла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9128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Задания-кроссворды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marR="28575" algn="l">
                        <a:spcAft>
                          <a:spcPts val="0"/>
                        </a:spcAft>
                        <a:tabLst>
                          <a:tab pos="742950" algn="l"/>
                          <a:tab pos="1735455" algn="l"/>
                          <a:tab pos="2288540" algn="l"/>
                          <a:tab pos="2734310" algn="l"/>
                          <a:tab pos="374015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Каждый	правильный	ответ	при	выполнении	</a:t>
                      </a:r>
                      <a:r>
                        <a:rPr lang="ru-RU" sz="1600" spc="-5" dirty="0">
                          <a:effectLst/>
                          <a:latin typeface="Times New Roman"/>
                          <a:ea typeface="Times New Roman"/>
                        </a:rPr>
                        <a:t>задания-</a:t>
                      </a:r>
                      <a:r>
                        <a:rPr lang="ru-RU" sz="1600" spc="-28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кроссворда</a:t>
                      </a:r>
                      <a:r>
                        <a:rPr lang="ru-RU" sz="1600" spc="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оценивается</a:t>
                      </a:r>
                      <a:r>
                        <a:rPr lang="ru-RU" sz="1600" spc="3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600" spc="2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1,0</a:t>
                      </a:r>
                      <a:r>
                        <a:rPr lang="ru-RU" sz="1600" spc="3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-1,5</a:t>
                      </a:r>
                      <a:r>
                        <a:rPr lang="ru-RU" sz="1600" spc="2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балла,</a:t>
                      </a:r>
                      <a:r>
                        <a:rPr lang="ru-RU" sz="1600" spc="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неправильный</a:t>
                      </a:r>
                      <a:r>
                        <a:rPr lang="ru-RU" sz="1600" spc="3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ответ</a:t>
                      </a:r>
                      <a:r>
                        <a:rPr lang="ru-RU" sz="1600" spc="1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ru-RU" sz="1600" spc="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</a:p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600" spc="-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баллов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0659"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Задания-задачи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Требуется</a:t>
                      </a:r>
                      <a:r>
                        <a:rPr lang="ru-RU" sz="1600" spc="33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квалифицированная  </a:t>
                      </a:r>
                      <a:r>
                        <a:rPr lang="ru-RU" sz="1600" spc="2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оценка.  </a:t>
                      </a:r>
                      <a:r>
                        <a:rPr lang="ru-RU" sz="1600" spc="2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Полный  </a:t>
                      </a:r>
                      <a:r>
                        <a:rPr lang="ru-RU" sz="1600" spc="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правильный</a:t>
                      </a:r>
                    </a:p>
                    <a:p>
                      <a:pPr marL="3937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ответ</a:t>
                      </a:r>
                      <a:r>
                        <a:rPr lang="ru-RU" sz="1600" spc="6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оценивается</a:t>
                      </a:r>
                      <a:r>
                        <a:rPr lang="ru-RU" sz="1600" spc="6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600" spc="6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3-5</a:t>
                      </a:r>
                      <a:r>
                        <a:rPr lang="ru-RU" sz="1600" spc="6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балла</a:t>
                      </a:r>
                      <a:r>
                        <a:rPr lang="ru-RU" sz="1600" spc="6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(в</a:t>
                      </a:r>
                      <a:r>
                        <a:rPr lang="ru-RU" sz="1600" spc="7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зависимости</a:t>
                      </a:r>
                      <a:r>
                        <a:rPr lang="ru-RU" sz="1600" spc="8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от</a:t>
                      </a:r>
                      <a:r>
                        <a:rPr lang="ru-RU" sz="1600" spc="7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сложности</a:t>
                      </a:r>
                      <a:r>
                        <a:rPr lang="ru-RU" sz="1600" spc="-28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задания),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также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оценивается</a:t>
                      </a:r>
                      <a:r>
                        <a:rPr lang="ru-RU" sz="1600" spc="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частично</a:t>
                      </a:r>
                      <a:r>
                        <a:rPr lang="ru-RU" sz="1600" spc="-5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правильный</a:t>
                      </a:r>
                      <a:r>
                        <a:rPr lang="ru-RU" sz="1600" spc="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ответ.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26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764704"/>
            <a:ext cx="7992888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49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Методика</a:t>
            </a:r>
            <a:r>
              <a:rPr lang="ru-RU" sz="2800" spc="-2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оценки</a:t>
            </a:r>
            <a:r>
              <a:rPr lang="ru-RU" sz="2800" spc="-2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качества</a:t>
            </a:r>
            <a:r>
              <a:rPr lang="ru-RU" sz="2800" spc="-2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выполнения</a:t>
            </a:r>
            <a:r>
              <a:rPr lang="ru-RU" sz="2800" spc="-3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практических</a:t>
            </a:r>
            <a:r>
              <a:rPr lang="ru-RU" sz="2800" spc="1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заданий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84338"/>
            <a:ext cx="8352928" cy="4841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91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620688"/>
            <a:ext cx="7920880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145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0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44675" y="260648"/>
            <a:ext cx="5454650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70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908720"/>
            <a:ext cx="8496944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416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536" y="548680"/>
            <a:ext cx="8352928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960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96752"/>
            <a:ext cx="6624736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Aft>
                <a:spcPts val="0"/>
              </a:spcAft>
              <a:buSzPts val="1200"/>
              <a:tabLst>
                <a:tab pos="768350" algn="l"/>
              </a:tabLst>
            </a:pPr>
            <a:r>
              <a:rPr lang="ru-RU" sz="2800" b="1" kern="0" dirty="0">
                <a:solidFill>
                  <a:schemeClr val="tx1"/>
                </a:solidFill>
                <a:latin typeface="Times New Roman"/>
                <a:ea typeface="Times New Roman"/>
              </a:rPr>
              <a:t>Подведение</a:t>
            </a:r>
            <a:r>
              <a:rPr lang="ru-RU" sz="2800" b="1" kern="0" spc="-1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kern="0" dirty="0">
                <a:solidFill>
                  <a:schemeClr val="tx1"/>
                </a:solidFill>
                <a:latin typeface="Times New Roman"/>
                <a:ea typeface="Times New Roman"/>
              </a:rPr>
              <a:t>итогов</a:t>
            </a:r>
            <a:r>
              <a:rPr lang="ru-RU" sz="2800" b="1" kern="0" spc="-1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kern="0" dirty="0">
                <a:solidFill>
                  <a:schemeClr val="tx1"/>
                </a:solidFill>
                <a:latin typeface="Times New Roman"/>
                <a:ea typeface="Times New Roman"/>
              </a:rPr>
              <a:t>олимпиады</a:t>
            </a:r>
            <a:r>
              <a:rPr lang="ru-RU" sz="1400" b="1" kern="0" dirty="0">
                <a:latin typeface="Times New Roman"/>
                <a:ea typeface="Times New Roman"/>
              </a:rPr>
              <a:t/>
            </a:r>
            <a:br>
              <a:rPr lang="ru-RU" sz="1400" b="1" kern="0" dirty="0">
                <a:latin typeface="Times New Roman"/>
                <a:ea typeface="Times New Roman"/>
              </a:rPr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6464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31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76671"/>
            <a:ext cx="5832648" cy="6048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115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86392"/>
          </a:xfrm>
        </p:spPr>
        <p:txBody>
          <a:bodyPr>
            <a:noAutofit/>
          </a:bodyPr>
          <a:lstStyle/>
          <a:p>
            <a:pPr marL="457200" marR="295275" lvl="1" algn="ctr">
              <a:spcAft>
                <a:spcPts val="0"/>
              </a:spcAft>
              <a:buSzPts val="1200"/>
              <a:tabLst>
                <a:tab pos="937895" algn="l"/>
              </a:tabLst>
            </a:pPr>
            <a:r>
              <a:rPr lang="ru-RU" sz="28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Методические</a:t>
            </a:r>
            <a:r>
              <a:rPr lang="ru-RU" sz="2800" b="1" kern="0" spc="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8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подходы</a:t>
            </a:r>
            <a:r>
              <a:rPr lang="ru-RU" sz="2800" b="1" kern="0" spc="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8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к</a:t>
            </a:r>
            <a:r>
              <a:rPr lang="ru-RU" sz="2800" b="1" kern="0" spc="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8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составлению</a:t>
            </a:r>
            <a:r>
              <a:rPr lang="ru-RU" sz="2800" b="1" kern="0" spc="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8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заданий</a:t>
            </a:r>
            <a:r>
              <a:rPr lang="ru-RU" sz="2800" b="1" kern="0" spc="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8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теоретико-методического</a:t>
            </a:r>
            <a:r>
              <a:rPr lang="ru-RU" sz="2800" b="1" kern="0" spc="5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8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испытания</a:t>
            </a:r>
            <a:r>
              <a:rPr lang="ru-RU" sz="2800" b="1" kern="0" spc="1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8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школьного этапа олимпиады</a:t>
            </a:r>
            <a:br>
              <a:rPr lang="ru-RU" sz="2800" b="1" kern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51025"/>
            <a:ext cx="8136904" cy="4674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928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Тест</a:t>
            </a:r>
            <a:r>
              <a:rPr lang="ru-RU" sz="28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теоретико-методического</a:t>
            </a:r>
            <a:r>
              <a:rPr lang="ru-RU" sz="28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испытания</a:t>
            </a:r>
            <a:r>
              <a:rPr lang="ru-RU" sz="28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школьного</a:t>
            </a:r>
            <a:r>
              <a:rPr lang="ru-RU" sz="28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этапа</a:t>
            </a:r>
            <a:r>
              <a:rPr lang="ru-RU" sz="28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олимпиады</a:t>
            </a:r>
            <a:r>
              <a:rPr lang="ru-RU" sz="2800" spc="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должен</a:t>
            </a:r>
            <a:r>
              <a:rPr lang="ru-RU" sz="2800" spc="-28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spc="-285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</a:rPr>
              <a:t>содержать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различные</a:t>
            </a:r>
            <a:r>
              <a:rPr lang="ru-RU" sz="2800" spc="-1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>типы </a:t>
            </a:r>
            <a: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заданий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56014"/>
            <a:ext cx="8352927" cy="3637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16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2800" b="1" i="1" dirty="0">
                <a:solidFill>
                  <a:prstClr val="black"/>
                </a:solidFill>
                <a:latin typeface="Times New Roman"/>
                <a:ea typeface="Times New Roman"/>
              </a:rPr>
              <a:t>Задания</a:t>
            </a:r>
            <a:r>
              <a:rPr lang="ru-RU" sz="2800" b="1" i="1" spc="-1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dirty="0">
                <a:solidFill>
                  <a:prstClr val="black"/>
                </a:solidFill>
                <a:latin typeface="Times New Roman"/>
                <a:ea typeface="Times New Roman"/>
              </a:rPr>
              <a:t>в</a:t>
            </a:r>
            <a:r>
              <a:rPr lang="ru-RU" sz="2800" b="1" i="1" spc="-1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dirty="0">
                <a:solidFill>
                  <a:prstClr val="black"/>
                </a:solidFill>
                <a:latin typeface="Times New Roman"/>
                <a:ea typeface="Times New Roman"/>
              </a:rPr>
              <a:t>закрытой</a:t>
            </a:r>
            <a:r>
              <a:rPr lang="ru-RU" sz="2800" b="1" i="1" spc="-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dirty="0">
                <a:solidFill>
                  <a:prstClr val="black"/>
                </a:solidFill>
                <a:latin typeface="Times New Roman"/>
                <a:ea typeface="Times New Roman"/>
              </a:rPr>
              <a:t>форме</a:t>
            </a:r>
            <a:r>
              <a:rPr lang="ru-RU" sz="2800" b="1" i="1" spc="-1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с выбором</a:t>
            </a:r>
            <a:r>
              <a:rPr lang="ru-RU" sz="2800" b="1" spc="-1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dirty="0">
                <a:solidFill>
                  <a:prstClr val="black"/>
                </a:solidFill>
                <a:latin typeface="Times New Roman"/>
                <a:ea typeface="Times New Roman"/>
              </a:rPr>
              <a:t>нескольких</a:t>
            </a:r>
            <a:r>
              <a:rPr lang="ru-RU" sz="2800" b="1" i="1" spc="-1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правильных</a:t>
            </a:r>
            <a:r>
              <a:rPr lang="ru-RU" sz="2800" b="1" spc="1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prstClr val="black"/>
                </a:solidFill>
                <a:latin typeface="Times New Roman"/>
                <a:ea typeface="Times New Roman"/>
              </a:rPr>
              <a:t>ответов.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/>
            </a:r>
            <a:b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</a:br>
            <a:endParaRPr lang="ru-RU" sz="28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40013"/>
            <a:ext cx="7848872" cy="3453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236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chemeClr val="tx1"/>
                </a:solidFill>
                <a:latin typeface="Times New Roman"/>
                <a:ea typeface="Times New Roman"/>
              </a:rPr>
              <a:t>Задания в открытой форме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814638"/>
            <a:ext cx="8064896" cy="320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538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1"/>
            <a:ext cx="8229600" cy="1483891"/>
          </a:xfrm>
        </p:spPr>
        <p:txBody>
          <a:bodyPr>
            <a:noAutofit/>
          </a:bodyPr>
          <a:lstStyle/>
          <a:p>
            <a:pPr marL="624840">
              <a:spcAft>
                <a:spcPts val="0"/>
              </a:spcAft>
            </a:pPr>
            <a:r>
              <a:rPr lang="ru-RU" sz="2800" b="1" dirty="0">
                <a:solidFill>
                  <a:schemeClr val="tx1"/>
                </a:solidFill>
                <a:latin typeface="Times New Roman"/>
                <a:ea typeface="Times New Roman"/>
              </a:rPr>
              <a:t>В.</a:t>
            </a:r>
            <a:r>
              <a:rPr lang="ru-RU" sz="2800" b="1" spc="-1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  <a:t>Задания</a:t>
            </a:r>
            <a:r>
              <a:rPr lang="ru-RU" sz="2800" b="1" i="1" spc="27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  <a:t>на</a:t>
            </a:r>
            <a:r>
              <a:rPr lang="ru-RU" sz="2800" b="1" i="1" spc="-10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  <a:t>соответствие (сопоставление)</a:t>
            </a:r>
            <a:r>
              <a:rPr lang="ru-RU" sz="2800" b="1" i="1" spc="-1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понятий</a:t>
            </a:r>
            <a:r>
              <a:rPr lang="ru-RU" sz="2800" b="1" i="1" spc="-15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и</a:t>
            </a:r>
            <a:r>
              <a:rPr lang="ru-RU" sz="2800" b="1" i="1" spc="-1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Times New Roman"/>
                <a:ea typeface="Times New Roman"/>
              </a:rPr>
              <a:t>определений</a:t>
            </a:r>
            <a:r>
              <a:rPr lang="ru-RU" sz="2800" b="1" i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.</a:t>
            </a:r>
            <a:br>
              <a:rPr lang="ru-RU" sz="2800" b="1" i="1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60563"/>
            <a:ext cx="7848872" cy="4204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174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131</TotalTime>
  <Words>1219</Words>
  <Application>Microsoft Office PowerPoint</Application>
  <PresentationFormat>Экран (4:3)</PresentationFormat>
  <Paragraphs>392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Волна</vt:lpstr>
      <vt:lpstr>«Изучение требований к проведению Всероссийской олимпиады школьников по физической культуре в 2024-2025 учебном году»   </vt:lpstr>
      <vt:lpstr>Рекомендуемые технические параметры оформления материалов</vt:lpstr>
      <vt:lpstr>Презентация PowerPoint</vt:lpstr>
      <vt:lpstr>Презентация PowerPoint</vt:lpstr>
      <vt:lpstr>Методические подходы к составлению заданий теоретико-методического испытания школьного этапа олимпиады </vt:lpstr>
      <vt:lpstr>Тест теоретико-методического испытания школьного этапа олимпиады должен  содержать различные типы заданий</vt:lpstr>
      <vt:lpstr>Задания в закрытой форме с выбором нескольких правильных ответов. </vt:lpstr>
      <vt:lpstr>Задания в открытой форме</vt:lpstr>
      <vt:lpstr>В. Задания на соответствие (сопоставление) понятий и определений.  </vt:lpstr>
      <vt:lpstr>Г. Задания процессуального или алгоритмического толка.  </vt:lpstr>
      <vt:lpstr>Д. Задания в форме, предполагающей перечисление известных фактов, характеристик.</vt:lpstr>
      <vt:lpstr>Е. Задания с иллюстрациями или графическими изображениями двигательных действий.</vt:lpstr>
      <vt:lpstr>Ж. Задания-кроссворды (ребусы). </vt:lpstr>
      <vt:lpstr>З. Задания-задачи.</vt:lpstr>
      <vt:lpstr>Примерное количество и типы заданий теоретико-методического испытания школьного этапа олимпиады </vt:lpstr>
      <vt:lpstr>Методические подходы к составлению заданий практического тура школьного этапа олимпиады Таблица 2. – Примерный набор элементов для составления задания школьного этапа по разделу «Гимнастика» (девушки)  </vt:lpstr>
      <vt:lpstr>Таблица 4. – Акробатическое упражнение 7-8 классы (девушки)</vt:lpstr>
      <vt:lpstr>Испытание по разделу «Прикладная физическая культура» может быть организовано в форме преодоления полосы препятствий, задания которой представляют собой выполнение физических упражнений прикладного характера. В содержание испытания по разделу «Прикладная физическая культура» возможно включение технических элементов спортивных игр, акробатики и др. Примерный набор элементов для составления задания. </vt:lpstr>
      <vt:lpstr>В комплект олимпиадных заданий практического испытания олимпиады по каждой возрастной группе (классу) входят: программа практического испытания, регламент его проведения, схема испытания (при необходимости), критерии и методика оценивания выполненных олимпиадных заданий. </vt:lpstr>
      <vt:lpstr>Принципы формирования комплектов олимпиадных заданий и методические подходы к составлению заданий муниципального этапа олимпиады </vt:lpstr>
      <vt:lpstr>Таблица 8. – Примерное количество и типы заданий теоретико-методического испытания муниципального этапа олимпиады </vt:lpstr>
      <vt:lpstr>Практические задания муниципального этапа олимпиады школьников по физической культуре должны состоять из набора технических приёмов, характерных для выбранного методической комиссией вида спорта, по которому проводится испытание. Испытания девушек и юношей по разделу «Гимнастика» проводятся в виде выполнения акробатического упражнения. В таблицах 9 и 10 представлен примерный набор элементов, из которых составляется комбинация. </vt:lpstr>
      <vt:lpstr>Необходимое материально-техническое обеспечение для выполнения олимпиадных заданий школьного и муниципального этапов олимпиады </vt:lpstr>
      <vt:lpstr>Презентация PowerPoint</vt:lpstr>
      <vt:lpstr>Методика оценки качества выполнения теоретико-методического задания Таблица 13. – Примерная система оценивания качества выполнения теоретико- методического испытания </vt:lpstr>
      <vt:lpstr>Презентация PowerPoint</vt:lpstr>
      <vt:lpstr>Презентация PowerPoint</vt:lpstr>
      <vt:lpstr>Методика оценки качества выполнения практических заданий</vt:lpstr>
      <vt:lpstr>Презентация PowerPoint</vt:lpstr>
      <vt:lpstr>Презентация PowerPoint</vt:lpstr>
      <vt:lpstr>Презентация PowerPoint</vt:lpstr>
      <vt:lpstr>Подведение итогов олимпиады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«Изучение требований к проведению всероссийской олимпиады школы по физической культуре в 2024 – 2025 учебном году».  </dc:title>
  <dc:creator>Пользователь</dc:creator>
  <cp:lastModifiedBy>user</cp:lastModifiedBy>
  <cp:revision>19</cp:revision>
  <dcterms:created xsi:type="dcterms:W3CDTF">2024-08-10T06:43:09Z</dcterms:created>
  <dcterms:modified xsi:type="dcterms:W3CDTF">2024-12-05T19:21:12Z</dcterms:modified>
</cp:coreProperties>
</file>