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03" r:id="rId4"/>
    <p:sldId id="375" r:id="rId5"/>
    <p:sldId id="376" r:id="rId6"/>
    <p:sldId id="377" r:id="rId7"/>
    <p:sldId id="385" r:id="rId8"/>
    <p:sldId id="378" r:id="rId9"/>
    <p:sldId id="297" r:id="rId10"/>
    <p:sldId id="382" r:id="rId11"/>
    <p:sldId id="383" r:id="rId12"/>
    <p:sldId id="384" r:id="rId13"/>
    <p:sldId id="298" r:id="rId14"/>
    <p:sldId id="299" r:id="rId15"/>
    <p:sldId id="379" r:id="rId16"/>
    <p:sldId id="380" r:id="rId17"/>
    <p:sldId id="320" r:id="rId18"/>
    <p:sldId id="259" r:id="rId19"/>
    <p:sldId id="353" r:id="rId20"/>
    <p:sldId id="296" r:id="rId21"/>
    <p:sldId id="360" r:id="rId22"/>
    <p:sldId id="304" r:id="rId23"/>
    <p:sldId id="373" r:id="rId24"/>
    <p:sldId id="257" r:id="rId25"/>
    <p:sldId id="295" r:id="rId26"/>
    <p:sldId id="374" r:id="rId27"/>
    <p:sldId id="300" r:id="rId28"/>
    <p:sldId id="386" r:id="rId29"/>
    <p:sldId id="291" r:id="rId30"/>
    <p:sldId id="292" r:id="rId31"/>
    <p:sldId id="290" r:id="rId32"/>
    <p:sldId id="326" r:id="rId33"/>
    <p:sldId id="307" r:id="rId34"/>
    <p:sldId id="258" r:id="rId35"/>
    <p:sldId id="387" r:id="rId36"/>
    <p:sldId id="388" r:id="rId37"/>
    <p:sldId id="389" r:id="rId38"/>
    <p:sldId id="390" r:id="rId39"/>
    <p:sldId id="391" r:id="rId40"/>
    <p:sldId id="357" r:id="rId41"/>
    <p:sldId id="392" r:id="rId42"/>
    <p:sldId id="356" r:id="rId43"/>
    <p:sldId id="393" r:id="rId44"/>
    <p:sldId id="358" r:id="rId45"/>
    <p:sldId id="359" r:id="rId46"/>
    <p:sldId id="355" r:id="rId47"/>
    <p:sldId id="361" r:id="rId48"/>
    <p:sldId id="328" r:id="rId49"/>
    <p:sldId id="394" r:id="rId50"/>
    <p:sldId id="362" r:id="rId51"/>
    <p:sldId id="363" r:id="rId52"/>
    <p:sldId id="337" r:id="rId53"/>
    <p:sldId id="395" r:id="rId54"/>
    <p:sldId id="332" r:id="rId55"/>
    <p:sldId id="396" r:id="rId56"/>
    <p:sldId id="329" r:id="rId57"/>
    <p:sldId id="364" r:id="rId58"/>
    <p:sldId id="331" r:id="rId59"/>
    <p:sldId id="330" r:id="rId60"/>
  </p:sldIdLst>
  <p:sldSz cx="12192000" cy="6858000"/>
  <p:notesSz cx="6858000" cy="9144000"/>
  <p:custDataLst>
    <p:tags r:id="rId6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635" autoAdjust="0"/>
  </p:normalViewPr>
  <p:slideViewPr>
    <p:cSldViewPr snapToGrid="0">
      <p:cViewPr>
        <p:scale>
          <a:sx n="78" d="100"/>
          <a:sy n="78" d="100"/>
        </p:scale>
        <p:origin x="-10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tags" Target="tags/tag1.xml" /><Relationship Id="rId62" Type="http://schemas.openxmlformats.org/officeDocument/2006/relationships/presProps" Target="presProps.xml" /><Relationship Id="rId63" Type="http://schemas.openxmlformats.org/officeDocument/2006/relationships/viewProps" Target="viewProps.xml" /><Relationship Id="rId64" Type="http://schemas.openxmlformats.org/officeDocument/2006/relationships/theme" Target="theme/theme1.xml" /><Relationship Id="rId65" Type="http://schemas.openxmlformats.org/officeDocument/2006/relationships/tableStyles" Target="tableStyles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458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723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903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38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721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1625-FBDB-4CD5-B284-3621BDE7E5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5E40-998F-4575-878B-54D54C0A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6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8.jpeg" /><Relationship Id="rId3" Type="http://schemas.openxmlformats.org/officeDocument/2006/relationships/image" Target="../media/image79.jpeg" /><Relationship Id="rId4" Type="http://schemas.openxmlformats.org/officeDocument/2006/relationships/image" Target="../media/image80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3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4.jpeg" /><Relationship Id="rId3" Type="http://schemas.openxmlformats.org/officeDocument/2006/relationships/image" Target="../media/image85.jpeg" /><Relationship Id="rId4" Type="http://schemas.openxmlformats.org/officeDocument/2006/relationships/image" Target="../media/image86.jpeg" /><Relationship Id="rId5" Type="http://schemas.openxmlformats.org/officeDocument/2006/relationships/image" Target="../media/image87.jpeg" /><Relationship Id="rId6" Type="http://schemas.openxmlformats.org/officeDocument/2006/relationships/image" Target="../media/image88.jpeg" /><Relationship Id="rId7" Type="http://schemas.openxmlformats.org/officeDocument/2006/relationships/image" Target="../media/image89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0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1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Relationship Id="rId5" Type="http://schemas.openxmlformats.org/officeDocument/2006/relationships/image" Target="../media/image100.jpeg" /><Relationship Id="rId6" Type="http://schemas.openxmlformats.org/officeDocument/2006/relationships/image" Target="../media/image101.jpeg" /><Relationship Id="rId7" Type="http://schemas.openxmlformats.org/officeDocument/2006/relationships/image" Target="../media/image10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smtClean="0"/>
              <a:t>Повторение изученного в биологии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158210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40" p14:dur="2000"/>
    </mc:Choice>
    <mc:Fallback>
      <p:transition spd="slow" advTm="134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Почва – часть наземно- воздушной или почвенной среды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80803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Почва – это гумус(перегной), песок, глина</a:t>
            </a:r>
          </a:p>
          <a:p>
            <a:r>
              <a:rPr lang="ru-RU" smtClean="0"/>
              <a:t>Плодородие почвы – как почва обеспечивает растения раствором минеральных веществ</a:t>
            </a:r>
          </a:p>
          <a:p>
            <a:r>
              <a:rPr lang="ru-RU" smtClean="0"/>
              <a:t>Должна быть рыхлой – рыхление помогает сохранить ….в почве,</a:t>
            </a:r>
          </a:p>
          <a:p>
            <a:r>
              <a:rPr lang="ru-RU" smtClean="0"/>
              <a:t>Рыхление – агроприем для развития боковых корней растений, усиливает образование клубней на столонах у картофеля.</a:t>
            </a:r>
          </a:p>
          <a:p>
            <a:r>
              <a:rPr lang="ru-RU" smtClean="0"/>
              <a:t>Органические удобрения – торф, навоз. Минеральные -</a:t>
            </a:r>
            <a:r>
              <a:rPr lang="ru-RU"/>
              <a:t>Азот -</a:t>
            </a:r>
            <a:r>
              <a:rPr lang="ru-RU" smtClean="0"/>
              <a:t>Фосфор-калий</a:t>
            </a:r>
          </a:p>
          <a:p>
            <a:r>
              <a:rPr lang="ru-RU" smtClean="0"/>
              <a:t>Микроудобрение</a:t>
            </a:r>
          </a:p>
          <a:p>
            <a:r>
              <a:rPr lang="ru-RU" smtClean="0"/>
              <a:t>Гранулированное удобрение</a:t>
            </a:r>
          </a:p>
          <a:p>
            <a:r>
              <a:rPr lang="ru-RU" smtClean="0"/>
              <a:t>От свойств почвы зависит глубина заделки семян (в плотную глинистую –не глубоко, в песчаную – глубже.</a:t>
            </a:r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878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6.3 </a:t>
            </a:r>
            <a:r>
              <a:rPr lang="ru-RU">
                <a:solidFill>
                  <a:srgbClr val="00B0F0"/>
                </a:solidFill>
              </a:rPr>
              <a:t>Водная</a:t>
            </a:r>
            <a:r>
              <a:rPr lang="ru-RU"/>
              <a:t>  - поддерживает тело растений – мало механических тканей у высших, а у низших - водорослей тканей нет</a:t>
            </a:r>
          </a:p>
          <a:p>
            <a:r>
              <a:rPr lang="ru-RU"/>
              <a:t>6.4</a:t>
            </a:r>
            <a:r>
              <a:rPr lang="ru-RU">
                <a:solidFill>
                  <a:srgbClr val="00B0F0"/>
                </a:solidFill>
              </a:rPr>
              <a:t>. Наземно – воздушная </a:t>
            </a:r>
            <a:r>
              <a:rPr lang="ru-RU"/>
              <a:t>(мы в ней живем, большинство растений)-тело не поддерживает – растениям нужны твердые и прочные механические </a:t>
            </a:r>
            <a:r>
              <a:rPr lang="ru-RU">
                <a:solidFill>
                  <a:srgbClr val="FF0000"/>
                </a:solidFill>
              </a:rPr>
              <a:t>ткани</a:t>
            </a:r>
            <a:r>
              <a:rPr lang="ru-RU"/>
              <a:t> – волокна, клетки толстостенные, с лигнином у древесины. </a:t>
            </a:r>
          </a:p>
          <a:p>
            <a:r>
              <a:rPr lang="ru-RU"/>
              <a:t>7. Здесь часто меняются условия! засухи (покровная ткань нужна</a:t>
            </a:r>
            <a:r>
              <a:rPr lang="ru-RU" smtClean="0"/>
              <a:t>)</a:t>
            </a:r>
          </a:p>
          <a:p>
            <a:endParaRPr lang="ru-RU"/>
          </a:p>
          <a:p>
            <a:r>
              <a:rPr lang="ru-RU" smtClean="0"/>
              <a:t>Почва, бактерия, вода, воздух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034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72" y="227734"/>
            <a:ext cx="10515600" cy="4351338"/>
          </a:xfrm>
        </p:spPr>
        <p:txBody>
          <a:bodyPr>
            <a:normAutofit/>
          </a:bodyPr>
          <a:lstStyle/>
          <a:p>
            <a:r>
              <a:rPr lang="ru-RU" sz="7200" smtClean="0"/>
              <a:t>9. условия окружающей среды – факторы окружающей среды</a:t>
            </a:r>
          </a:p>
          <a:p>
            <a:endParaRPr lang="ru-RU" sz="7200"/>
          </a:p>
          <a:p>
            <a:endParaRPr lang="ru-RU" sz="7200" smtClean="0"/>
          </a:p>
          <a:p>
            <a:endParaRPr lang="ru-RU" sz="7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03" y="3187359"/>
            <a:ext cx="3968462" cy="36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2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45" y="129993"/>
            <a:ext cx="10515600" cy="1968772"/>
          </a:xfrm>
        </p:spPr>
        <p:txBody>
          <a:bodyPr>
            <a:normAutofit/>
          </a:bodyPr>
          <a:lstStyle/>
          <a:p>
            <a:r>
              <a:rPr lang="ru-RU" smtClean="0"/>
              <a:t> 10.</a:t>
            </a:r>
            <a:r>
              <a:rPr lang="ru-RU" smtClean="0">
                <a:solidFill>
                  <a:srgbClr val="FFC000"/>
                </a:solidFill>
              </a:rPr>
              <a:t>Живые организмы </a:t>
            </a:r>
            <a:r>
              <a:rPr lang="ru-RU" smtClean="0"/>
              <a:t>зависят от </a:t>
            </a:r>
            <a:r>
              <a:rPr lang="ru-RU" smtClean="0">
                <a:solidFill>
                  <a:srgbClr val="FF0000"/>
                </a:solidFill>
              </a:rPr>
              <a:t>неживой природы – от абиотических факторов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055" y="1969985"/>
            <a:ext cx="10515600" cy="37821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mtClean="0"/>
          </a:p>
          <a:p>
            <a:r>
              <a:rPr lang="ru-RU" smtClean="0"/>
              <a:t>1. </a:t>
            </a:r>
            <a:r>
              <a:rPr lang="ru-RU" u="sng" smtClean="0">
                <a:solidFill>
                  <a:srgbClr val="FF0000"/>
                </a:solidFill>
              </a:rPr>
              <a:t>нужен свет !!!!</a:t>
            </a:r>
            <a:r>
              <a:rPr lang="ru-RU" smtClean="0"/>
              <a:t>(для фотосинтеза) – основная ткань с хлоропластами</a:t>
            </a:r>
          </a:p>
          <a:p>
            <a:r>
              <a:rPr lang="ru-RU" smtClean="0"/>
              <a:t>2. </a:t>
            </a:r>
            <a:r>
              <a:rPr lang="ru-RU" u="sng" smtClean="0"/>
              <a:t>тепло</a:t>
            </a:r>
            <a:r>
              <a:rPr lang="ru-RU" smtClean="0"/>
              <a:t> (для роста растений и прорастания семян)</a:t>
            </a:r>
          </a:p>
          <a:p>
            <a:r>
              <a:rPr lang="ru-RU" smtClean="0"/>
              <a:t>3. </a:t>
            </a:r>
            <a:r>
              <a:rPr lang="ru-RU" u="sng" smtClean="0"/>
              <a:t>вода (</a:t>
            </a:r>
            <a:r>
              <a:rPr lang="ru-RU" smtClean="0"/>
              <a:t>для переноса веществ по проводящей ткани и переноса веществ внутри клетки цитоплазмой, для охлаждения при испарении)</a:t>
            </a:r>
          </a:p>
          <a:p>
            <a:r>
              <a:rPr lang="ru-RU" smtClean="0"/>
              <a:t>4. </a:t>
            </a:r>
            <a:r>
              <a:rPr lang="ru-RU" u="sng" smtClean="0"/>
              <a:t>углекислый газ и минеральные вещества  </a:t>
            </a:r>
            <a:r>
              <a:rPr lang="ru-RU" smtClean="0"/>
              <a:t>для питания</a:t>
            </a:r>
          </a:p>
          <a:p>
            <a:r>
              <a:rPr lang="ru-RU" smtClean="0"/>
              <a:t>Все это факторы </a:t>
            </a:r>
            <a:r>
              <a:rPr lang="ru-RU" smtClean="0">
                <a:solidFill>
                  <a:srgbClr val="FF0000"/>
                </a:solidFill>
              </a:rPr>
              <a:t>АБИОТИЧЕСКИЕ</a:t>
            </a:r>
            <a:r>
              <a:rPr lang="ru-RU" smtClean="0">
                <a:solidFill>
                  <a:srgbClr val="FFC000"/>
                </a:solidFill>
              </a:rPr>
              <a:t> – (а – отрицание, биос – живое) неживой природы</a:t>
            </a:r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3246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11. Животные и 11. растения, человек тоже действуют на растения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Влияние животных и растений - это </a:t>
            </a:r>
            <a:r>
              <a:rPr lang="ru-RU" u="sng" smtClean="0">
                <a:solidFill>
                  <a:srgbClr val="FF0000"/>
                </a:solidFill>
              </a:rPr>
              <a:t>био</a:t>
            </a:r>
            <a:r>
              <a:rPr lang="ru-RU" u="sng" smtClean="0"/>
              <a:t>тические факторы </a:t>
            </a:r>
            <a:r>
              <a:rPr lang="ru-RU" smtClean="0"/>
              <a:t>– </a:t>
            </a:r>
          </a:p>
          <a:p>
            <a:pPr marL="0" indent="0">
              <a:buNone/>
            </a:pPr>
            <a:r>
              <a:rPr lang="ru-RU" smtClean="0"/>
              <a:t>В еловом лесу темно, а в сосновом светло -  в еловом растут теневыносливые растения(листья темные, тонкие), а в сосновом – светолюбивые(светлые листья, меньше хлорофилла, много слоев мякоти (основной ткани)</a:t>
            </a:r>
          </a:p>
          <a:p>
            <a:pPr marL="0" indent="0">
              <a:buNone/>
            </a:pPr>
            <a:r>
              <a:rPr lang="ru-RU" smtClean="0"/>
              <a:t>Растения – это пища  и  дом для животных, </a:t>
            </a:r>
          </a:p>
          <a:p>
            <a:pPr marL="0" indent="0">
              <a:buNone/>
            </a:pPr>
            <a:r>
              <a:rPr lang="ru-RU" smtClean="0"/>
              <a:t>Растения дают нам пищу, строительный материал для дома, мебели, лекарственные растения, декоративные растения.</a:t>
            </a:r>
          </a:p>
          <a:p>
            <a:pPr marL="0" indent="0">
              <a:buNone/>
            </a:pPr>
            <a:r>
              <a:rPr lang="ru-RU" smtClean="0"/>
              <a:t>Человека влияние – </a:t>
            </a:r>
            <a:r>
              <a:rPr lang="ru-RU" u="sng" smtClean="0">
                <a:solidFill>
                  <a:srgbClr val="FF0000"/>
                </a:solidFill>
              </a:rPr>
              <a:t>антропогенное</a:t>
            </a:r>
            <a:r>
              <a:rPr lang="ru-RU" u="sng" smtClean="0"/>
              <a:t> </a:t>
            </a:r>
            <a:r>
              <a:rPr lang="ru-RU" smtClean="0"/>
              <a:t>–положительное ( посадка и охрана растений – заповедники, заказники, ботанические сады) и отрицательное – уничтожение растений, загрязнение окр. </a:t>
            </a:r>
            <a:r>
              <a:rPr lang="ru-RU"/>
              <a:t>с</a:t>
            </a:r>
            <a:r>
              <a:rPr lang="ru-RU" smtClean="0"/>
              <a:t>реды…</a:t>
            </a:r>
            <a:endParaRPr lang="ru-RU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smtClean="0"/>
              <a:t>Биотические  - живое, абиотическое - неживое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5681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12.Биотические  факторы. Экология. Симбионты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4491"/>
            <a:ext cx="2456901" cy="2749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92" y="2051041"/>
            <a:ext cx="4244621" cy="2256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356" y="3529997"/>
            <a:ext cx="4517644" cy="3125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485" y="983670"/>
            <a:ext cx="2752472" cy="254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0255" y="5412509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Микориза, лишайник, трутовик, клубеньковые бактерии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6575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12.Паразиты – биотические факторы, экология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746" y="1551710"/>
            <a:ext cx="8980055" cy="3618490"/>
          </a:xfrm>
        </p:spPr>
        <p:txBody>
          <a:bodyPr>
            <a:normAutofit fontScale="70000" lnSpcReduction="20000"/>
          </a:bodyPr>
          <a:lstStyle/>
          <a:p>
            <a:r>
              <a:rPr lang="ru-RU"/>
              <a:t>Бруцеллез </a:t>
            </a:r>
            <a:r>
              <a:rPr lang="ru-RU" smtClean="0"/>
              <a:t>Чума Туберкулез Холера Сальмонеллез – бактерии</a:t>
            </a:r>
          </a:p>
          <a:p>
            <a:r>
              <a:rPr lang="ru-RU" smtClean="0"/>
              <a:t>Грипп, краснуха, корь – вирусы</a:t>
            </a:r>
          </a:p>
          <a:p>
            <a:r>
              <a:rPr lang="ru-RU" smtClean="0"/>
              <a:t>Заболевания растений – трутовик, спорынья, головня, фитофтора…</a:t>
            </a:r>
          </a:p>
          <a:p>
            <a:r>
              <a:rPr lang="ru-RU" smtClean="0"/>
              <a:t>Массовое </a:t>
            </a:r>
            <a:r>
              <a:rPr lang="ru-RU"/>
              <a:t>заболевание – эпидемия. </a:t>
            </a:r>
          </a:p>
          <a:p>
            <a:r>
              <a:rPr lang="ru-RU"/>
              <a:t>Способы передачи – от больного к здоровому через воду, пищу, по воздуху при чихании и кашле – воздушно-капельный </a:t>
            </a:r>
            <a:r>
              <a:rPr lang="ru-RU" smtClean="0"/>
              <a:t>путь</a:t>
            </a:r>
          </a:p>
          <a:p>
            <a:r>
              <a:rPr lang="ru-RU" smtClean="0"/>
              <a:t>Не дать распространяться  болезни – профилактика – вакцины, гигиена</a:t>
            </a:r>
          </a:p>
          <a:p>
            <a:r>
              <a:rPr lang="ru-RU" smtClean="0"/>
              <a:t>Лечение – антибиотики (но не грипп)</a:t>
            </a:r>
          </a:p>
          <a:p>
            <a:endParaRPr lang="ru-RU"/>
          </a:p>
          <a:p>
            <a:endParaRPr lang="ru-RU" smtClean="0"/>
          </a:p>
          <a:p>
            <a:r>
              <a:rPr lang="ru-RU" smtClean="0"/>
              <a:t>Туберкулез, бруцеллез, грипп, чума</a:t>
            </a:r>
            <a:endParaRPr lang="ru-RU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19" y="4163883"/>
            <a:ext cx="2566480" cy="2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633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Ученые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mtClean="0"/>
              <a:t>Аристотель – придумал науку Биологию</a:t>
            </a:r>
          </a:p>
          <a:p>
            <a:r>
              <a:rPr lang="ru-RU" smtClean="0"/>
              <a:t>Теофраст –первая система ботанических знаний</a:t>
            </a:r>
          </a:p>
          <a:p>
            <a:r>
              <a:rPr lang="ru-RU" smtClean="0"/>
              <a:t> Левигук,  Гук – открыл клетку и смастерил микроскоп</a:t>
            </a:r>
          </a:p>
          <a:p>
            <a:r>
              <a:rPr lang="ru-RU" err="1" smtClean="0"/>
              <a:t>Гельмонт – опыт по взвешиванию земли</a:t>
            </a:r>
          </a:p>
          <a:p>
            <a:r>
              <a:rPr lang="ru-RU" smtClean="0"/>
              <a:t>Пристли – опыт по значению фотосинтеза (опыт с мышкой)</a:t>
            </a:r>
          </a:p>
          <a:p>
            <a:r>
              <a:rPr lang="ru-RU" smtClean="0"/>
              <a:t>Линней – придумал классификацию</a:t>
            </a:r>
          </a:p>
          <a:p>
            <a:r>
              <a:rPr lang="ru-RU" smtClean="0"/>
              <a:t>Тимирязев – подробное изучение фотосинтеза</a:t>
            </a:r>
          </a:p>
          <a:p>
            <a:r>
              <a:rPr lang="ru-RU" smtClean="0"/>
              <a:t>Вернадский – учение о биосфере – оболочке жизни</a:t>
            </a:r>
          </a:p>
          <a:p>
            <a:r>
              <a:rPr lang="ru-RU" smtClean="0"/>
              <a:t>Дарвин – теория эволюции</a:t>
            </a:r>
          </a:p>
          <a:p>
            <a:r>
              <a:rPr lang="ru-RU" smtClean="0"/>
              <a:t>Пастер – изучал бактерии, придумал пастеризацию – нагревание продуктов до высокой температуры и стерилизацию – полное уничтожение бактерий</a:t>
            </a:r>
          </a:p>
          <a:p>
            <a:r>
              <a:rPr lang="ru-RU" smtClean="0"/>
              <a:t>Кох – изучил бактерию туберкулеза</a:t>
            </a:r>
          </a:p>
          <a:p>
            <a:r>
              <a:rPr lang="ru-RU" smtClean="0"/>
              <a:t>Вавилов – происхождение культурных растений</a:t>
            </a:r>
          </a:p>
          <a:p>
            <a:r>
              <a:rPr lang="ru-RU" smtClean="0"/>
              <a:t>Ивановский – открыл вирусы.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4607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78" y="641247"/>
            <a:ext cx="7813118" cy="6076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2800" y="897468"/>
            <a:ext cx="19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Око(окулус) - </a:t>
            </a:r>
            <a:r>
              <a:rPr lang="ru-RU"/>
              <a:t>г</a:t>
            </a:r>
            <a:r>
              <a:rPr lang="ru-RU" smtClean="0"/>
              <a:t>лаз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90334" y="1481667"/>
            <a:ext cx="274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Тубус – зрительная трубка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133" y="3208750"/>
            <a:ext cx="19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Объект - предмет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87120" y="1666333"/>
            <a:ext cx="242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Микроскоп смастерил</a:t>
            </a:r>
          </a:p>
          <a:p>
            <a:r>
              <a:rPr lang="ru-RU" u="sng" smtClean="0"/>
              <a:t>Левенгук </a:t>
            </a:r>
            <a:r>
              <a:rPr lang="ru-RU" smtClean="0"/>
              <a:t>и он открыл</a:t>
            </a:r>
          </a:p>
          <a:p>
            <a:r>
              <a:rPr lang="ru-RU" smtClean="0"/>
              <a:t> клетку</a:t>
            </a:r>
          </a:p>
          <a:p>
            <a:endParaRPr lang="ru-RU"/>
          </a:p>
          <a:p>
            <a:r>
              <a:rPr lang="ru-RU" smtClean="0"/>
              <a:t>Конденсор – направляет</a:t>
            </a:r>
          </a:p>
          <a:p>
            <a:r>
              <a:rPr lang="ru-RU" smtClean="0"/>
              <a:t> лучи света</a:t>
            </a:r>
          </a:p>
          <a:p>
            <a:endParaRPr lang="ru-RU"/>
          </a:p>
          <a:p>
            <a:r>
              <a:rPr lang="ru-RU" smtClean="0"/>
              <a:t>Микроскопия – изучение с помощью микоскопа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" y="105412"/>
            <a:ext cx="3092709" cy="2752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55564" y="5172364"/>
            <a:ext cx="14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Гук, Левенгук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33091" y="3509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Часть 2.   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4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9" p14:dur="2000"/>
    </mc:Choice>
    <mc:Fallback>
      <p:transition spd="slow" advTm="609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373591"/>
            <a:ext cx="76200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0513" y="1351280"/>
            <a:ext cx="4083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2. Рассматриваем только форму клетку </a:t>
            </a:r>
          </a:p>
          <a:p>
            <a:r>
              <a:rPr lang="ru-RU" smtClean="0"/>
              <a:t>и присутствие клеток – наблюдение,</a:t>
            </a:r>
          </a:p>
          <a:p>
            <a:r>
              <a:rPr lang="ru-RU" smtClean="0"/>
              <a:t>Если зарисовали - описание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98416" y="3011055"/>
            <a:ext cx="4015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3. Окуляр   умножить на Объектив </a:t>
            </a:r>
            <a:r>
              <a:rPr lang="en-US" smtClean="0"/>
              <a:t>=</a:t>
            </a:r>
          </a:p>
          <a:p>
            <a:r>
              <a:rPr lang="ru-RU"/>
              <a:t> </a:t>
            </a:r>
            <a:r>
              <a:rPr lang="ru-RU" smtClean="0"/>
              <a:t>общее увеличение</a:t>
            </a:r>
          </a:p>
          <a:p>
            <a:endParaRPr lang="ru-RU" smtClean="0"/>
          </a:p>
          <a:p>
            <a:r>
              <a:rPr lang="ru-RU" smtClean="0"/>
              <a:t>4. Инструкция – работа с микроскопом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6898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1-10.Науки Биология – </a:t>
            </a:r>
            <a:r>
              <a:rPr lang="ru-RU" u="sng" smtClean="0"/>
              <a:t>живое</a:t>
            </a:r>
            <a:r>
              <a:rPr lang="ru-RU" smtClean="0"/>
              <a:t> тело, живой объект изучает, а не тело!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smtClean="0"/>
              <a:t>Биология </a:t>
            </a:r>
            <a:r>
              <a:rPr lang="ru-RU" smtClean="0"/>
              <a:t>: </a:t>
            </a:r>
          </a:p>
          <a:p>
            <a:r>
              <a:rPr lang="ru-RU" smtClean="0"/>
              <a:t>Экология – о взаимоотношениях живых организмов (симбиоз или паразитизм) </a:t>
            </a:r>
          </a:p>
          <a:p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Цитология – клетка строение</a:t>
            </a:r>
          </a:p>
          <a:p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Биохимия- процессы клетки</a:t>
            </a:r>
          </a:p>
          <a:p>
            <a:r>
              <a:rPr lang="ru-RU" smtClean="0"/>
              <a:t>Анатомия – строение организмов внутреннее</a:t>
            </a:r>
          </a:p>
          <a:p>
            <a:r>
              <a:rPr lang="ru-RU" smtClean="0"/>
              <a:t>Морфология – внешнее строение</a:t>
            </a:r>
          </a:p>
          <a:p>
            <a:r>
              <a:rPr lang="ru-RU" smtClean="0"/>
              <a:t>Физиология – процессы организма</a:t>
            </a:r>
          </a:p>
          <a:p>
            <a:r>
              <a:rPr lang="ru-RU" smtClean="0"/>
              <a:t>Систематика – изучение сходных групп организмов на основе родства происхождения</a:t>
            </a:r>
          </a:p>
          <a:p>
            <a:r>
              <a:rPr lang="ru-RU" smtClean="0"/>
              <a:t>Микология – грибы</a:t>
            </a:r>
          </a:p>
          <a:p>
            <a:r>
              <a:rPr lang="ru-RU" smtClean="0"/>
              <a:t>Бактериология – бактерии</a:t>
            </a:r>
          </a:p>
          <a:p>
            <a:r>
              <a:rPr lang="ru-RU" smtClean="0"/>
              <a:t>Вирусология – вирусы</a:t>
            </a:r>
          </a:p>
          <a:p>
            <a:r>
              <a:rPr lang="ru-RU" smtClean="0"/>
              <a:t>Фенология – сезонные явления в живой природе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7121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ч.2. 5. Методы (метод – путь, способ)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chemeClr val="accent6"/>
                </a:solidFill>
              </a:rPr>
              <a:t>1. Наблюдение </a:t>
            </a:r>
            <a:r>
              <a:rPr lang="ru-RU" smtClean="0"/>
              <a:t>– рассматривание клетки, изучение  строения листьев, спила ствола, разглядывание соцветия, плодов с помощью лупы, микроскопа, телескопа, бинокля (фабр)</a:t>
            </a:r>
          </a:p>
          <a:p>
            <a:r>
              <a:rPr lang="ru-RU" smtClean="0">
                <a:solidFill>
                  <a:schemeClr val="accent6"/>
                </a:solidFill>
              </a:rPr>
              <a:t>2. Измерение </a:t>
            </a:r>
            <a:r>
              <a:rPr lang="ru-RU" smtClean="0"/>
              <a:t>– узнавать длину и ширину(см</a:t>
            </a:r>
            <a:r>
              <a:rPr lang="ru-RU"/>
              <a:t>, мм, м), </a:t>
            </a:r>
            <a:r>
              <a:rPr lang="ru-RU" smtClean="0"/>
              <a:t>или вес(кг, г)(Гельмонт - взвешивал землю), количество семян в бобе у гороха – что можно выразить в цифрах: изучение длинны черешка листа,  кол-во (в миллилитрах) испаренной воды растением за сутки…</a:t>
            </a:r>
          </a:p>
          <a:p>
            <a:r>
              <a:rPr lang="ru-RU" smtClean="0">
                <a:solidFill>
                  <a:schemeClr val="accent6"/>
                </a:solidFill>
              </a:rPr>
              <a:t>3. Эксперимент или опыт– </a:t>
            </a:r>
            <a:r>
              <a:rPr lang="ru-RU" smtClean="0"/>
              <a:t>изучаем как </a:t>
            </a:r>
            <a:r>
              <a:rPr lang="ru-RU" u="sng" smtClean="0"/>
              <a:t>что-то</a:t>
            </a:r>
            <a:r>
              <a:rPr lang="ru-RU" smtClean="0"/>
              <a:t> влияет на живое тело- будет ли проходить фотосинтез в темноте и на свету, дышат ли растения днем и ночью, как температура воды влияет на корневое давление. Эксперименты по дыханию, фотосинтезу(</a:t>
            </a:r>
            <a:r>
              <a:rPr lang="ru-RU"/>
              <a:t>Т</a:t>
            </a:r>
            <a:r>
              <a:rPr lang="ru-RU" smtClean="0"/>
              <a:t>имирязев)…..Пристли</a:t>
            </a:r>
          </a:p>
          <a:p>
            <a:r>
              <a:rPr lang="ru-RU" smtClean="0">
                <a:solidFill>
                  <a:schemeClr val="accent6"/>
                </a:solidFill>
              </a:rPr>
              <a:t>4.Сравнение – </a:t>
            </a:r>
            <a:r>
              <a:rPr lang="ru-RU" smtClean="0"/>
              <a:t>изучение урожая прошлого и этого года</a:t>
            </a:r>
          </a:p>
          <a:p>
            <a:r>
              <a:rPr lang="ru-RU" smtClean="0"/>
              <a:t>5. </a:t>
            </a:r>
            <a:r>
              <a:rPr lang="ru-RU" smtClean="0">
                <a:solidFill>
                  <a:srgbClr val="92D050"/>
                </a:solidFill>
              </a:rPr>
              <a:t>Моделирование – </a:t>
            </a:r>
            <a:r>
              <a:rPr lang="ru-RU" smtClean="0"/>
              <a:t>создание прогноза(предположения)-при внесении удобрения увеличился урожай апельсинов (гесперидий или померанец) на 15%</a:t>
            </a:r>
          </a:p>
          <a:p>
            <a:r>
              <a:rPr lang="ru-RU" smtClean="0"/>
              <a:t>6. </a:t>
            </a:r>
            <a:r>
              <a:rPr lang="ru-RU" smtClean="0">
                <a:solidFill>
                  <a:srgbClr val="92D050"/>
                </a:solidFill>
              </a:rPr>
              <a:t>Описание</a:t>
            </a:r>
            <a:r>
              <a:rPr lang="ru-RU" smtClean="0"/>
              <a:t> –</a:t>
            </a:r>
            <a:r>
              <a:rPr lang="en-US"/>
              <a:t> </a:t>
            </a:r>
            <a:r>
              <a:rPr lang="ru-RU" smtClean="0"/>
              <a:t>сбор , анализ информации и  фиксация результатов в виде записи, графика, таблицы</a:t>
            </a:r>
          </a:p>
          <a:p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181" y="44673"/>
            <a:ext cx="1495238" cy="1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67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Важно!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1. сапротрофы -  сапрос – гнилой, трофе-питание – органическое вещество мертвого тела или неужное (опавшие листья)</a:t>
            </a:r>
          </a:p>
          <a:p>
            <a:r>
              <a:rPr lang="ru-RU" smtClean="0"/>
              <a:t>Это бактерии гниения(дерево в перегной), почвенные (перегной в минеральные вещества почвы), молочно-кислые (сахаром питаются и превращают молоко в кисло-молочные продукты), масляно-кислые.</a:t>
            </a:r>
          </a:p>
          <a:p>
            <a:r>
              <a:rPr lang="ru-RU" smtClean="0"/>
              <a:t>2 .паразиты – поедают живое тело(живое органическое вещество)</a:t>
            </a:r>
          </a:p>
          <a:p>
            <a:r>
              <a:rPr lang="ru-RU" smtClean="0"/>
              <a:t>3.Автотрофы – сами производят сахар и выделяют кислород –хемосинтез и фотосинтез как у растений  </a:t>
            </a:r>
          </a:p>
          <a:p>
            <a:r>
              <a:rPr lang="ru-RU"/>
              <a:t>В цепи питания – последнее звено – они разрушают органическое вещество</a:t>
            </a:r>
          </a:p>
          <a:p>
            <a:r>
              <a:rPr lang="ru-RU">
                <a:solidFill>
                  <a:srgbClr val="FF0000"/>
                </a:solidFill>
              </a:rPr>
              <a:t>Растение</a:t>
            </a:r>
            <a:r>
              <a:rPr lang="ru-RU"/>
              <a:t> – насекомое –воробей-</a:t>
            </a:r>
            <a:r>
              <a:rPr lang="ru-RU">
                <a:solidFill>
                  <a:srgbClr val="FF0000"/>
                </a:solidFill>
              </a:rPr>
              <a:t>бактерии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0802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1.Цитология – цитос –клетка</a:t>
            </a:r>
            <a:br>
              <a:rPr lang="ru-RU" smtClean="0"/>
            </a:br>
            <a:r>
              <a:rPr lang="ru-RU" smtClean="0"/>
              <a:t>биохимия – процессы жизни в клетки(дыхание, питание)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1486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23" y="1256219"/>
            <a:ext cx="3249450" cy="4554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9673" y="1845734"/>
            <a:ext cx="37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Аппарат Гольджи – для накопления </a:t>
            </a:r>
          </a:p>
          <a:p>
            <a:r>
              <a:rPr lang="ru-RU" smtClean="0"/>
              <a:t>жира, углеводов. 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5614" y="2396067"/>
            <a:ext cx="3867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Эндоплазматическая сеть – </a:t>
            </a:r>
          </a:p>
          <a:p>
            <a:r>
              <a:rPr lang="ru-RU" smtClean="0"/>
              <a:t>производит и транспортирует белки, </a:t>
            </a:r>
          </a:p>
          <a:p>
            <a:r>
              <a:rPr lang="ru-RU" smtClean="0"/>
              <a:t>жиры, углеводы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1915" y="1661068"/>
            <a:ext cx="34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Рибосомы – производство белка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9831" y="4241696"/>
            <a:ext cx="247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Лизосома  - растворяет</a:t>
            </a:r>
          </a:p>
          <a:p>
            <a:r>
              <a:rPr lang="ru-RU" smtClean="0"/>
              <a:t> ненужные вещества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69831" y="480291"/>
            <a:ext cx="934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2.Клетка – единица строения живого. Все организмы имеют клеточное строение (не вирусы)</a:t>
            </a:r>
          </a:p>
          <a:p>
            <a:r>
              <a:rPr lang="ru-RU" smtClean="0"/>
              <a:t>3. Клетку открыл Гук</a:t>
            </a:r>
          </a:p>
          <a:p>
            <a:r>
              <a:rPr lang="ru-RU" smtClean="0"/>
              <a:t>4. 3 части – ядро, цитоплазма, оболочка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9641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 части клетки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Какое царство мы изучаем?</a:t>
            </a:r>
          </a:p>
          <a:p>
            <a:r>
              <a:rPr lang="ru-RU" smtClean="0"/>
              <a:t>15. Ядро – хранит наследственную информацию(нуклеиновые кислоты –органические вещества). 17.Имеет ядрышко и мембрану.</a:t>
            </a:r>
          </a:p>
          <a:p>
            <a:r>
              <a:rPr lang="ru-RU" smtClean="0"/>
              <a:t>Участвует в делении и управлении клеткой (президент)</a:t>
            </a:r>
          </a:p>
          <a:p>
            <a:r>
              <a:rPr lang="ru-RU" smtClean="0"/>
              <a:t>40. цитоплазма – соединяет все органоиды. Полужидкая и прозрачная, вязкая</a:t>
            </a:r>
          </a:p>
          <a:p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63" y="365125"/>
            <a:ext cx="2849946" cy="135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886" y="474366"/>
            <a:ext cx="3029427" cy="1437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349" y="4529747"/>
            <a:ext cx="1459928" cy="2092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3200" y="23737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17" p14:dur="2000"/>
    </mc:Choice>
    <mc:Fallback>
      <p:transition spd="slow" advTm="1317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17075">
            <a:off x="314567" y="1767957"/>
            <a:ext cx="1873273" cy="2079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1" y="3429501"/>
            <a:ext cx="2729270" cy="2562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b="12486"/>
          <a:stretch>
            <a:fillRect/>
          </a:stretch>
        </p:blipFill>
        <p:spPr>
          <a:xfrm>
            <a:off x="8069200" y="2715033"/>
            <a:ext cx="1146317" cy="1614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272" y="431799"/>
            <a:ext cx="11512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4. </a:t>
            </a:r>
            <a:r>
              <a:rPr lang="ru-RU" u="sng" smtClean="0"/>
              <a:t>1.Оболочка</a:t>
            </a:r>
            <a:r>
              <a:rPr lang="ru-RU" smtClean="0"/>
              <a:t>( из </a:t>
            </a:r>
            <a:r>
              <a:rPr lang="ru-RU"/>
              <a:t>целлюлозы у растений, из хитина у бактерий, муреин – у бактерий </a:t>
            </a:r>
            <a:r>
              <a:rPr lang="ru-RU" smtClean="0"/>
              <a:t>) - у всех! </a:t>
            </a:r>
            <a:r>
              <a:rPr lang="ru-RU" b="1" i="1" smtClean="0"/>
              <a:t>Защита и форма.</a:t>
            </a:r>
          </a:p>
          <a:p>
            <a:r>
              <a:rPr lang="ru-RU" b="1" i="1" smtClean="0"/>
              <a:t>6.Поры – для движения веществ между клетками по цитоплазматическому мостику. </a:t>
            </a:r>
          </a:p>
          <a:p>
            <a:r>
              <a:rPr lang="ru-RU" u="sng" smtClean="0"/>
              <a:t>9. 2.Цитоплазма</a:t>
            </a:r>
            <a:r>
              <a:rPr lang="ru-RU" smtClean="0"/>
              <a:t>– у всех!-все , что внутри клетки.  7. Покрыта мембраной.8  Полупроницаемость.</a:t>
            </a:r>
          </a:p>
          <a:p>
            <a:r>
              <a:rPr lang="ru-RU" u="sng" smtClean="0"/>
              <a:t>3. Ядро </a:t>
            </a:r>
            <a:r>
              <a:rPr lang="ru-RU" smtClean="0"/>
              <a:t>– у грибов и у растений.  Нет ядра у бактерий – это их главное! Наследственность!</a:t>
            </a:r>
          </a:p>
          <a:p>
            <a:r>
              <a:rPr lang="ru-RU" smtClean="0"/>
              <a:t>Только у растений – хлоропласты и  большая вакуоль</a:t>
            </a:r>
          </a:p>
          <a:p>
            <a:endParaRPr lang="ru-RU" smtClean="0"/>
          </a:p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817" y="2602538"/>
            <a:ext cx="2452250" cy="1839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71" y="2573691"/>
            <a:ext cx="3988874" cy="1896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312" y="5861072"/>
            <a:ext cx="6054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5.</a:t>
            </a:r>
            <a:r>
              <a:rPr lang="ru-RU" u="sng" smtClean="0"/>
              <a:t>1Оболочка</a:t>
            </a:r>
            <a:r>
              <a:rPr lang="ru-RU" smtClean="0"/>
              <a:t> из хитина, </a:t>
            </a:r>
          </a:p>
          <a:p>
            <a:r>
              <a:rPr lang="ru-RU" smtClean="0"/>
              <a:t> 2.</a:t>
            </a:r>
            <a:r>
              <a:rPr lang="ru-RU" u="sng" smtClean="0"/>
              <a:t>Цитоплазма</a:t>
            </a:r>
            <a:r>
              <a:rPr lang="ru-RU" smtClean="0"/>
              <a:t> с капельками жира и вакуолью с гликогеном</a:t>
            </a:r>
          </a:p>
          <a:p>
            <a:r>
              <a:rPr lang="ru-RU" smtClean="0"/>
              <a:t>3.</a:t>
            </a:r>
            <a:r>
              <a:rPr lang="ru-RU"/>
              <a:t> </a:t>
            </a:r>
            <a:r>
              <a:rPr lang="ru-RU" u="sng"/>
              <a:t>Я</a:t>
            </a:r>
            <a:r>
              <a:rPr lang="ru-RU" u="sng" smtClean="0"/>
              <a:t>дро</a:t>
            </a:r>
            <a:endParaRPr lang="ru-RU" u="sng"/>
          </a:p>
        </p:txBody>
      </p:sp>
      <p:sp>
        <p:nvSpPr>
          <p:cNvPr id="11" name="TextBox 10"/>
          <p:cNvSpPr txBox="1"/>
          <p:nvPr/>
        </p:nvSpPr>
        <p:spPr>
          <a:xfrm>
            <a:off x="3750097" y="4470574"/>
            <a:ext cx="46860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5.1.</a:t>
            </a:r>
            <a:r>
              <a:rPr lang="ru-RU" u="sng" smtClean="0"/>
              <a:t>Оболочка</a:t>
            </a:r>
            <a:r>
              <a:rPr lang="ru-RU" smtClean="0"/>
              <a:t> из целлюлозы,</a:t>
            </a:r>
          </a:p>
          <a:p>
            <a:r>
              <a:rPr lang="ru-RU" smtClean="0"/>
              <a:t>2.</a:t>
            </a:r>
            <a:r>
              <a:rPr lang="ru-RU" u="sng" smtClean="0"/>
              <a:t>Цитоплазма</a:t>
            </a:r>
            <a:r>
              <a:rPr lang="ru-RU" smtClean="0"/>
              <a:t> содержит  </a:t>
            </a:r>
          </a:p>
          <a:p>
            <a:r>
              <a:rPr lang="ru-RU" smtClean="0"/>
              <a:t>10-11. Вакуоль с клеточным соком, крахмал</a:t>
            </a:r>
          </a:p>
          <a:p>
            <a:r>
              <a:rPr lang="ru-RU" smtClean="0"/>
              <a:t>12.Хлоропласты для фотосинтеза(хлорофилл)</a:t>
            </a:r>
          </a:p>
          <a:p>
            <a:r>
              <a:rPr lang="ru-RU" u="sng" smtClean="0"/>
              <a:t>3.</a:t>
            </a:r>
            <a:r>
              <a:rPr lang="ru-RU" u="sng"/>
              <a:t> </a:t>
            </a:r>
            <a:r>
              <a:rPr lang="ru-RU" u="sng" smtClean="0"/>
              <a:t> Ядро</a:t>
            </a:r>
            <a:endParaRPr lang="ru-RU" u="sng"/>
          </a:p>
        </p:txBody>
      </p:sp>
      <p:sp>
        <p:nvSpPr>
          <p:cNvPr id="12" name="TextBox 11"/>
          <p:cNvSpPr txBox="1"/>
          <p:nvPr/>
        </p:nvSpPr>
        <p:spPr>
          <a:xfrm>
            <a:off x="7999550" y="4588930"/>
            <a:ext cx="4090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5.</a:t>
            </a:r>
            <a:r>
              <a:rPr lang="ru-RU" u="sng" smtClean="0"/>
              <a:t>1.оболочка</a:t>
            </a:r>
            <a:r>
              <a:rPr lang="ru-RU" smtClean="0"/>
              <a:t> из муреина</a:t>
            </a:r>
            <a:endParaRPr lang="ru-RU" smtClean="0"/>
          </a:p>
          <a:p>
            <a:r>
              <a:rPr lang="ru-RU" smtClean="0"/>
              <a:t>2.</a:t>
            </a:r>
            <a:r>
              <a:rPr lang="ru-RU" u="sng" smtClean="0"/>
              <a:t>Цитоплпазма</a:t>
            </a:r>
            <a:r>
              <a:rPr lang="ru-RU" smtClean="0"/>
              <a:t> </a:t>
            </a:r>
          </a:p>
          <a:p>
            <a:r>
              <a:rPr lang="ru-RU" u="sng" smtClean="0"/>
              <a:t>3.Нет </a:t>
            </a:r>
            <a:r>
              <a:rPr lang="ru-RU" u="sng"/>
              <a:t>ядра, а только ядерное вещество</a:t>
            </a:r>
            <a:r>
              <a:rPr lang="ru-RU" smtClean="0"/>
              <a:t>,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3952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3" y="500600"/>
            <a:ext cx="9544050" cy="3190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1" y="3858704"/>
            <a:ext cx="3999061" cy="2999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361" y="3718679"/>
            <a:ext cx="5944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23. Белки – строительный материал, источник энергии</a:t>
            </a:r>
          </a:p>
          <a:p>
            <a:r>
              <a:rPr lang="ru-RU" smtClean="0"/>
              <a:t>Клейковина у злаков</a:t>
            </a:r>
          </a:p>
          <a:p>
            <a:r>
              <a:rPr lang="ru-RU" smtClean="0"/>
              <a:t>Углеводы – запас(крахмал растений, гликоген грибов,</a:t>
            </a:r>
          </a:p>
          <a:p>
            <a:r>
              <a:rPr lang="ru-RU" smtClean="0"/>
              <a:t>Целлюлоза в оболочке)</a:t>
            </a:r>
          </a:p>
          <a:p>
            <a:r>
              <a:rPr lang="ru-RU" smtClean="0"/>
              <a:t>Жиры – источник энергии.</a:t>
            </a:r>
          </a:p>
          <a:p>
            <a:r>
              <a:rPr lang="ru-RU" smtClean="0"/>
              <a:t>Нуклеиновые кислоты –часть хромосом . </a:t>
            </a:r>
          </a:p>
          <a:p>
            <a:r>
              <a:rPr lang="ru-RU" smtClean="0"/>
              <a:t>В ядре – хранят и передают наследственную инф.</a:t>
            </a:r>
          </a:p>
          <a:p>
            <a:r>
              <a:rPr lang="ru-RU" smtClean="0"/>
              <a:t> 24.Вода заполняет клетку и придает ей упругость – тургор</a:t>
            </a:r>
          </a:p>
          <a:p>
            <a:r>
              <a:rPr lang="ru-RU" smtClean="0"/>
              <a:t>Плазмолиз.</a:t>
            </a:r>
          </a:p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1599" y="1312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22.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744" y="422094"/>
            <a:ext cx="2145978" cy="307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146" y="38761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38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24" y="1143000"/>
            <a:ext cx="10642600" cy="1911479"/>
          </a:xfrm>
        </p:spPr>
        <p:txBody>
          <a:bodyPr>
            <a:noAutofit/>
          </a:bodyPr>
          <a:lstStyle/>
          <a:p>
            <a:r>
              <a:rPr lang="ru-RU" sz="3600" u="sng" smtClean="0"/>
              <a:t>39.Сжимание цитоплазмы </a:t>
            </a:r>
            <a:r>
              <a:rPr lang="ru-RU" sz="3600" smtClean="0"/>
              <a:t>в растворе соли – нет объема, цитоплазма сжимается</a:t>
            </a:r>
            <a:br>
              <a:rPr lang="ru-RU" sz="3600" smtClean="0"/>
            </a:br>
            <a:r>
              <a:rPr lang="ru-RU" sz="3600" u="sng" smtClean="0"/>
              <a:t>27Движение цитоплазмы</a:t>
            </a:r>
            <a:r>
              <a:rPr lang="ru-RU" sz="3600" smtClean="0"/>
              <a:t>(заметно по движению хлоропластов – перенос кислорода, воды, питательных веществ. 28. Скорость зависит от абиотических факторов – температуры, освещения</a:t>
            </a:r>
            <a:br>
              <a:rPr lang="ru-RU" sz="3600" smtClean="0"/>
            </a:br>
            <a:r>
              <a:rPr lang="ru-RU" sz="3600" u="sng" smtClean="0"/>
              <a:t>41. Рост клетки </a:t>
            </a:r>
            <a:r>
              <a:rPr lang="ru-RU" sz="3600" smtClean="0"/>
              <a:t>– заметно по размеру и увеличению размеров вакуолей</a:t>
            </a:r>
            <a:endParaRPr lang="ru-RU" sz="36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24" y="4091248"/>
            <a:ext cx="1766548" cy="2529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12" y="4461933"/>
            <a:ext cx="4255322" cy="2271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44583" t="21837" r="7664" b="20753"/>
          <a:stretch>
            <a:fillRect/>
          </a:stretch>
        </p:blipFill>
        <p:spPr>
          <a:xfrm>
            <a:off x="3522134" y="4461933"/>
            <a:ext cx="1470315" cy="23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927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290" y="143452"/>
            <a:ext cx="3877392" cy="13229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mtClean="0"/>
              <a:t>30 Клетки соединены межклеточным веществом(цитоплазматическими мостиками)</a:t>
            </a:r>
          </a:p>
          <a:p>
            <a:r>
              <a:rPr lang="ru-RU" smtClean="0"/>
              <a:t>31. Разрушилось межклеточное вещество – появилась пустота – межклетник 32.заполнен воздухом!</a:t>
            </a:r>
          </a:p>
          <a:p>
            <a:r>
              <a:rPr lang="ru-RU" smtClean="0"/>
              <a:t>33. передача веществ – по цитоплазматическому мостику</a:t>
            </a:r>
          </a:p>
          <a:p>
            <a:r>
              <a:rPr lang="ru-RU" smtClean="0"/>
              <a:t>У кожицы и пробки(покровные ткани) межклеточного вещества крайне мало – клетки прижатые</a:t>
            </a:r>
          </a:p>
          <a:p>
            <a:endParaRPr lang="ru-RU" smtClean="0"/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68" y="3814284"/>
            <a:ext cx="3219704" cy="2279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887" y="4128150"/>
            <a:ext cx="2556695" cy="18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770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37. Деление – основа роста  (за счет увеличения кол-ва клеток и роста клеток).</a:t>
            </a:r>
            <a:br>
              <a:rPr lang="ru-RU" smtClean="0"/>
            </a:br>
            <a:r>
              <a:rPr lang="ru-RU" smtClean="0"/>
              <a:t>Признак живого!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804194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1" y="1429543"/>
            <a:ext cx="5071534" cy="3803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79" y="5477933"/>
            <a:ext cx="9757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Деление – в зоне деления корня,  в стебле-вставочный рост злаков,  в конусе нарастания  почек</a:t>
            </a:r>
          </a:p>
          <a:p>
            <a:r>
              <a:rPr lang="ru-RU" smtClean="0">
                <a:solidFill>
                  <a:srgbClr val="FF0000"/>
                </a:solidFill>
              </a:rPr>
              <a:t>Камбий</a:t>
            </a:r>
            <a:r>
              <a:rPr lang="ru-RU" smtClean="0"/>
              <a:t> – рост в толщину!</a:t>
            </a:r>
          </a:p>
          <a:p>
            <a:r>
              <a:rPr lang="ru-RU" smtClean="0"/>
              <a:t>Деление для размножения – когда появляются гаметы ,</a:t>
            </a:r>
          </a:p>
          <a:p>
            <a:r>
              <a:rPr lang="ru-RU" smtClean="0"/>
              <a:t>зигота делится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5659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Знать иностранные слова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err="1" smtClean="0"/>
              <a:t>Ойкос – дом экология                                микос -</a:t>
            </a:r>
          </a:p>
          <a:p>
            <a:r>
              <a:rPr lang="ru-RU" err="1" smtClean="0"/>
              <a:t>Биос- жизнь</a:t>
            </a:r>
          </a:p>
          <a:p>
            <a:r>
              <a:rPr lang="ru-RU" err="1" smtClean="0"/>
              <a:t>Файнос – являю – фенология – наука о явлениях природы по сезонам</a:t>
            </a:r>
          </a:p>
          <a:p>
            <a:r>
              <a:rPr lang="ru-RU" err="1" smtClean="0"/>
              <a:t>Ботане - трава</a:t>
            </a:r>
          </a:p>
          <a:p>
            <a:r>
              <a:rPr lang="ru-RU" smtClean="0"/>
              <a:t>Герба-трава-гербарий</a:t>
            </a:r>
          </a:p>
          <a:p>
            <a:r>
              <a:rPr lang="ru-RU" smtClean="0"/>
              <a:t>Логос- наука</a:t>
            </a:r>
          </a:p>
          <a:p>
            <a:r>
              <a:rPr lang="ru-RU" smtClean="0"/>
              <a:t>Метод - способ</a:t>
            </a:r>
          </a:p>
          <a:p>
            <a:r>
              <a:rPr lang="ru-RU" smtClean="0"/>
              <a:t>Цитоплазма – киотос - вместилище</a:t>
            </a:r>
          </a:p>
          <a:p>
            <a:r>
              <a:rPr lang="ru-RU" err="1" smtClean="0"/>
              <a:t>Фитон –растение</a:t>
            </a:r>
          </a:p>
          <a:p>
            <a:r>
              <a:rPr lang="ru-RU" smtClean="0"/>
              <a:t>Риза-подобный корню (ризоиды)</a:t>
            </a:r>
          </a:p>
          <a:p>
            <a:r>
              <a:rPr lang="ru-RU" err="1" smtClean="0"/>
              <a:t>Микрос – малый - микроскоп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035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8400" cy="2781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7" y="3319462"/>
            <a:ext cx="9153525" cy="3267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9101" y="1019056"/>
            <a:ext cx="51253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18. Хлоропласт проснулся, солнцу –улыбнулся</a:t>
            </a:r>
          </a:p>
          <a:p>
            <a:r>
              <a:rPr lang="ru-RU" smtClean="0"/>
              <a:t>Съел  вкуснейший углегаз (углекислый газ),</a:t>
            </a:r>
          </a:p>
          <a:p>
            <a:r>
              <a:rPr lang="ru-RU" smtClean="0"/>
              <a:t>Провернул внутри пигментов и наружу тот же час </a:t>
            </a:r>
          </a:p>
          <a:p>
            <a:r>
              <a:rPr lang="ru-RU" smtClean="0"/>
              <a:t>Сахар высыпал он в сито(ситовидную трубку)</a:t>
            </a:r>
          </a:p>
          <a:p>
            <a:r>
              <a:rPr lang="ru-RU" smtClean="0"/>
              <a:t>Кислорода произвел ,ночью вышел на покой</a:t>
            </a:r>
          </a:p>
          <a:p>
            <a:r>
              <a:rPr lang="ru-RU" smtClean="0"/>
              <a:t>(ночью фотосинтеза нет)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779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82" p14:dur="2000"/>
    </mc:Choice>
    <mc:Fallback>
      <p:transition spd="slow" advTm="882"/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612" r="11117"/>
          <a:stretch>
            <a:fillRect/>
          </a:stretch>
        </p:blipFill>
        <p:spPr>
          <a:xfrm>
            <a:off x="9498274" y="3891756"/>
            <a:ext cx="2457981" cy="2748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99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0000"/>
                </a:solidFill>
              </a:rPr>
              <a:t> царство Бактерии – первые живые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организмы – самые древние и простые. Бактериология или микробиология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5" y="171608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u="sng" smtClean="0"/>
              <a:t>Роль</a:t>
            </a:r>
            <a:r>
              <a:rPr lang="ru-RU" smtClean="0"/>
              <a:t> – </a:t>
            </a:r>
            <a:r>
              <a:rPr lang="ru-RU" smtClean="0">
                <a:solidFill>
                  <a:srgbClr val="FF0000"/>
                </a:solidFill>
              </a:rPr>
              <a:t>разрушать сложные органические вещества до простых(хорошо!)</a:t>
            </a:r>
            <a:r>
              <a:rPr lang="ru-RU" smtClean="0"/>
              <a:t>- очистка планеты от падали, Последнее звено в цепи питания(</a:t>
            </a:r>
          </a:p>
          <a:p>
            <a:r>
              <a:rPr lang="ru-RU" smtClean="0"/>
              <a:t>дают молочно-кислые продукты(Хорошо), </a:t>
            </a:r>
          </a:p>
          <a:p>
            <a:r>
              <a:rPr lang="ru-RU" smtClean="0">
                <a:solidFill>
                  <a:srgbClr val="92D050"/>
                </a:solidFill>
              </a:rPr>
              <a:t>Азотофиксирующие или клубеньковые</a:t>
            </a:r>
            <a:r>
              <a:rPr lang="ru-RU" smtClean="0"/>
              <a:t> – из атмосферы азот превращают в минеральные соли – улучшают почву (симбиоз с бобовыми-чина, люпин, горох)хорошо!</a:t>
            </a:r>
          </a:p>
          <a:p>
            <a:r>
              <a:rPr lang="ru-RU" smtClean="0"/>
              <a:t> портят продукты(плохо), (плохо!)</a:t>
            </a:r>
          </a:p>
          <a:p>
            <a:r>
              <a:rPr lang="ru-RU" smtClean="0"/>
              <a:t>Питаются – готовым органическим веществом – мертвым или ненужным живому – сапротррофы (молочнокислые) или паразитируют(болезнетворные-чума, туберкулез…)Исключение – синезеленые или цианобактерии, которые сами фотосинтезируют. Они первые выделили кислород на Земле.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6" y="5624175"/>
            <a:ext cx="7380485" cy="12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941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66028"/>
            <a:ext cx="10515600" cy="3157826"/>
          </a:xfrm>
        </p:spPr>
        <p:txBody>
          <a:bodyPr>
            <a:normAutofit fontScale="90000"/>
          </a:bodyPr>
          <a:lstStyle/>
          <a:p>
            <a:r>
              <a:rPr lang="ru-RU" smtClean="0"/>
              <a:t>1.Ткани – наука гистология. </a:t>
            </a:r>
            <a:br>
              <a:rPr lang="ru-RU" smtClean="0"/>
            </a:br>
            <a:r>
              <a:rPr lang="ru-RU" smtClean="0"/>
              <a:t>6. Мальпиги и Грю</a:t>
            </a:r>
            <a:br>
              <a:rPr lang="ru-RU" smtClean="0"/>
            </a:br>
            <a:r>
              <a:rPr lang="ru-RU" smtClean="0"/>
              <a:t>2 Состоит из клеток и межклеточного вещества.</a:t>
            </a:r>
            <a:br>
              <a:rPr lang="ru-RU" smtClean="0"/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094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7" y="137054"/>
            <a:ext cx="7243839" cy="5147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4945" y="5284803"/>
            <a:ext cx="10903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Запомните: у яблока – кожица – покровная ткань – защита от испарения, от бактерий гниения, плесневых грибов.</a:t>
            </a:r>
          </a:p>
          <a:p>
            <a:r>
              <a:rPr lang="ru-RU"/>
              <a:t>Околоплодник – основная ткань с запасом питательных веществ.</a:t>
            </a:r>
          </a:p>
          <a:p>
            <a:r>
              <a:rPr lang="ru-RU"/>
              <a:t>Палочка яблока – механическая ткань(твердая, прочно удерживает яблоко на ветке. Внутри семя – зародыш – он будет расти и развиваться – это образовательная ткань</a:t>
            </a:r>
          </a:p>
        </p:txBody>
      </p:sp>
    </p:spTree>
    <p:extLst>
      <p:ext uri="{BB962C8B-B14F-4D97-AF65-F5344CB8AC3E}">
        <p14:creationId xmlns:p14="http://schemas.microsoft.com/office/powerpoint/2010/main" val="1150137634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8" y="2009327"/>
            <a:ext cx="3241964" cy="1789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Проводящие </a:t>
            </a:r>
            <a:endParaRPr lang="ru-RU"/>
          </a:p>
        </p:txBody>
      </p:sp>
      <p:pic>
        <p:nvPicPr>
          <p:cNvPr id="1026" name="Picture 2" descr="&amp;TScy;&amp;acy;&amp;rcy;&amp;scy;&amp;tcy;&amp;vcy;&amp;ocy; &amp;Rcy;&amp;acy;&amp;scy;&amp;tcy;&amp;iecy;&amp;ncy;&amp;icy;&amp;yacy; (Plantae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08" y="4117299"/>
            <a:ext cx="3462565" cy="25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9782" y="250637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14. </a:t>
            </a:r>
            <a:r>
              <a:rPr lang="ru-RU"/>
              <a:t>Сосуды сосут  горько-соленый почвенный раствор – проводящая ткань, мертвые клетки -трубки</a:t>
            </a:r>
          </a:p>
          <a:p>
            <a:r>
              <a:rPr lang="ru-RU"/>
              <a:t>А по ситовидным трубкам  - раствор сахара сверху вниз – от листа (от хлоропластов – фотосинтез)</a:t>
            </a:r>
          </a:p>
          <a:p>
            <a:endParaRPr lang="ru-RU"/>
          </a:p>
          <a:p>
            <a:r>
              <a:rPr lang="ru-RU"/>
              <a:t>Проводящие ткани есть в любом органе</a:t>
            </a:r>
          </a:p>
          <a:p>
            <a:r>
              <a:rPr lang="ru-RU"/>
              <a:t>В листе – в жилке,</a:t>
            </a:r>
          </a:p>
          <a:p>
            <a:r>
              <a:rPr lang="ru-RU"/>
              <a:t>В стебле -  проводящие пучки однодольных. </a:t>
            </a:r>
          </a:p>
          <a:p>
            <a:r>
              <a:rPr lang="ru-RU"/>
              <a:t>    у двудольных в  древесине (сосуды ксилемы) и в коре –луб,  ситовидные трубки</a:t>
            </a:r>
          </a:p>
        </p:txBody>
      </p:sp>
    </p:spTree>
    <p:extLst>
      <p:ext uri="{BB962C8B-B14F-4D97-AF65-F5344CB8AC3E}">
        <p14:creationId xmlns:p14="http://schemas.microsoft.com/office/powerpoint/2010/main" val="3153152761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19" y="16951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/>
              <a:t>2. У водорослей нет тканей. У водных растений слабые  </a:t>
            </a:r>
            <a:r>
              <a:rPr lang="ru-RU" u="sng">
                <a:solidFill>
                  <a:srgbClr val="FF0000"/>
                </a:solidFill>
              </a:rPr>
              <a:t>механические ткани (волокна и клетки) </a:t>
            </a:r>
            <a:r>
              <a:rPr lang="ru-RU"/>
              <a:t>– их тело держит вода. Всем органам придают </a:t>
            </a:r>
            <a:r>
              <a:rPr lang="ru-RU" smtClean="0"/>
              <a:t>прочность В жилке – скелет листа.</a:t>
            </a:r>
            <a:br>
              <a:rPr lang="ru-RU" smtClean="0"/>
            </a:br>
            <a:r>
              <a:rPr lang="ru-RU" smtClean="0"/>
              <a:t>В древесине – много!</a:t>
            </a:r>
            <a:br>
              <a:rPr lang="ru-RU" smtClean="0"/>
            </a:br>
            <a:br>
              <a:rPr lang="ru-RU"/>
            </a:br>
            <a:endParaRPr lang="ru-RU"/>
          </a:p>
        </p:txBody>
      </p:sp>
      <p:pic>
        <p:nvPicPr>
          <p:cNvPr id="3" name="Рисунок 2" descr="http://rudocs.exdat.com/pars_docs/tw_refs/313/312221/312221_html_6a0901e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76" y="3352801"/>
            <a:ext cx="3970742" cy="201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880541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55" y="8546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/>
              <a:t>3. У растений пустынь даже травянистые растения, листья кустов очень жесткая </a:t>
            </a:r>
            <a:r>
              <a:rPr lang="ru-RU" u="sng">
                <a:solidFill>
                  <a:srgbClr val="FF0000"/>
                </a:solidFill>
              </a:rPr>
              <a:t>кожица</a:t>
            </a:r>
            <a:r>
              <a:rPr lang="ru-RU"/>
              <a:t> с воском – </a:t>
            </a:r>
            <a:r>
              <a:rPr lang="ru-RU">
                <a:solidFill>
                  <a:srgbClr val="FF0000"/>
                </a:solidFill>
              </a:rPr>
              <a:t>покров</a:t>
            </a:r>
            <a:r>
              <a:rPr lang="ru-RU"/>
              <a:t>. </a:t>
            </a:r>
            <a:r>
              <a:rPr lang="ru-RU" u="sng"/>
              <a:t>Пробка</a:t>
            </a:r>
            <a:r>
              <a:rPr lang="ru-RU"/>
              <a:t> – у </a:t>
            </a:r>
            <a:r>
              <a:rPr lang="ru-RU" smtClean="0"/>
              <a:t>деревьев(лигнин).</a:t>
            </a:r>
            <a:br>
              <a:rPr lang="ru-RU" smtClean="0"/>
            </a:br>
            <a:r>
              <a:rPr lang="ru-RU" u="sng" smtClean="0"/>
              <a:t>Корневые волоски</a:t>
            </a:r>
            <a:br>
              <a:rPr lang="ru-RU"/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9" y="2336095"/>
            <a:ext cx="1564280" cy="1920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985" y="2797914"/>
            <a:ext cx="3612088" cy="3073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806" y="2630029"/>
            <a:ext cx="3911049" cy="3409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7" y="4744658"/>
            <a:ext cx="2929657" cy="15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0505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5634"/>
            <a:ext cx="10515600" cy="2027093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</a:rPr>
              <a:t>4. Основная ткань </a:t>
            </a:r>
            <a:r>
              <a:rPr lang="ru-RU"/>
              <a:t>– питание и запасание питательных веществ – самое главное в жизни. Заполняет «дырки» во всех органах. </a:t>
            </a:r>
            <a:r>
              <a:rPr lang="ru-RU">
                <a:solidFill>
                  <a:schemeClr val="accent6"/>
                </a:solidFill>
              </a:rPr>
              <a:t>Столбчатая и губчатая в листе</a:t>
            </a:r>
            <a:r>
              <a:rPr lang="ru-RU" smtClean="0">
                <a:solidFill>
                  <a:schemeClr val="accent6"/>
                </a:solidFill>
              </a:rPr>
              <a:t>! </a:t>
            </a:r>
            <a:r>
              <a:rPr lang="ru-RU" b="1" i="1" u="sng" smtClean="0">
                <a:solidFill>
                  <a:schemeClr val="accent6"/>
                </a:solidFill>
              </a:rPr>
              <a:t>Питательная</a:t>
            </a:r>
            <a:br>
              <a:rPr lang="ru-RU">
                <a:solidFill>
                  <a:schemeClr val="accent6"/>
                </a:solidFill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7" y="3779012"/>
            <a:ext cx="3006543" cy="2307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35" y="3860800"/>
            <a:ext cx="3105010" cy="20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21708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Образовательная – (ткань-мама)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5.Новые клетки образует </a:t>
            </a:r>
            <a:r>
              <a:rPr lang="ru-RU">
                <a:solidFill>
                  <a:srgbClr val="FF0000"/>
                </a:solidFill>
              </a:rPr>
              <a:t>образовательная ткань </a:t>
            </a:r>
            <a:r>
              <a:rPr lang="ru-RU"/>
              <a:t>– зона деления и роста корня, кончик побега в почке – конус нарастания, вставочный рост у </a:t>
            </a:r>
            <a:r>
              <a:rPr lang="ru-RU" smtClean="0"/>
              <a:t>злаков.13 </a:t>
            </a:r>
            <a:r>
              <a:rPr lang="ru-RU" b="1" i="1" u="sng" smtClean="0"/>
              <a:t> </a:t>
            </a:r>
            <a:r>
              <a:rPr lang="ru-RU" b="1" i="1" u="sng"/>
              <a:t>И камбий!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" y="3263290"/>
            <a:ext cx="3489570" cy="3048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70" y="3239250"/>
            <a:ext cx="3615241" cy="307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187" y="138113"/>
            <a:ext cx="2466975" cy="1552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44" y="3165697"/>
            <a:ext cx="3539259" cy="28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765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2" y="254288"/>
            <a:ext cx="10515600" cy="1325563"/>
          </a:xfrm>
        </p:spPr>
        <p:txBody>
          <a:bodyPr/>
          <a:lstStyle/>
          <a:p>
            <a:r>
              <a:rPr lang="ru-RU" smtClean="0"/>
              <a:t>1.Биосфера – оболочка жизни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smtClean="0"/>
              <a:t>Граница </a:t>
            </a:r>
            <a:r>
              <a:rPr lang="ru-RU" smtClean="0"/>
              <a:t>– там где заканчивается жизнь</a:t>
            </a:r>
          </a:p>
          <a:p>
            <a:r>
              <a:rPr lang="ru-RU" smtClean="0"/>
              <a:t>(озоновый слой в атмосфере20 км, дно океана</a:t>
            </a:r>
          </a:p>
          <a:p>
            <a:pPr marL="0" indent="0">
              <a:buNone/>
            </a:pPr>
            <a:r>
              <a:rPr lang="ru-RU" smtClean="0"/>
              <a:t> в гидросфере, 10 км в литосфере)</a:t>
            </a:r>
          </a:p>
          <a:p>
            <a:pPr marL="0" indent="0">
              <a:buNone/>
            </a:pPr>
            <a:endParaRPr lang="ru-RU" sz="60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0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900" smtClean="0">
                <a:solidFill>
                  <a:srgbClr val="FF0000"/>
                </a:solidFill>
              </a:rPr>
              <a:t>Вернадский В</a:t>
            </a:r>
            <a:r>
              <a:rPr lang="ru-RU" sz="6000" err="1" smtClean="0">
                <a:solidFill>
                  <a:srgbClr val="FF0000"/>
                </a:solidFill>
              </a:rPr>
              <a:t>.в.</a:t>
            </a:r>
            <a:endParaRPr lang="ru-RU" sz="600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83" y="692728"/>
            <a:ext cx="4346517" cy="6165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055" y="2974650"/>
            <a:ext cx="3013508" cy="37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8864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Бактериология.                             1.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Могут образовывать колонии – скопления –( помогает классификации бактерий)</a:t>
            </a:r>
          </a:p>
          <a:p>
            <a:pPr marL="0" indent="0">
              <a:buNone/>
            </a:pPr>
            <a:r>
              <a:rPr lang="ru-RU" smtClean="0"/>
              <a:t>Формы –кокки (стрептококки, стафилококки), бациллы – палочки, спириллы и вибрионы </a:t>
            </a:r>
            <a:endParaRPr lang="ru-RU" smtClean="0">
              <a:solidFill>
                <a:srgbClr val="FF0000"/>
              </a:solidFill>
            </a:endParaRPr>
          </a:p>
          <a:p>
            <a:endParaRPr lang="ru-RU" smtClean="0">
              <a:solidFill>
                <a:srgbClr val="FF0000"/>
              </a:solidFill>
            </a:endParaRPr>
          </a:p>
          <a:p>
            <a:r>
              <a:rPr lang="ru-RU" smtClean="0">
                <a:solidFill>
                  <a:srgbClr val="FF0000"/>
                </a:solidFill>
              </a:rPr>
              <a:t>Важно! Есть особая группа прокариотов – доядерных – </a:t>
            </a:r>
            <a:r>
              <a:rPr lang="ru-RU" u="sng" err="1" smtClean="0">
                <a:solidFill>
                  <a:srgbClr val="FF0000"/>
                </a:solidFill>
              </a:rPr>
              <a:t>цианобактерии</a:t>
            </a:r>
            <a:r>
              <a:rPr lang="ru-RU" smtClean="0">
                <a:solidFill>
                  <a:srgbClr val="FF0000"/>
                </a:solidFill>
              </a:rPr>
              <a:t> или </a:t>
            </a:r>
            <a:r>
              <a:rPr lang="ru-RU" u="sng" err="1" smtClean="0">
                <a:solidFill>
                  <a:srgbClr val="FF0000"/>
                </a:solidFill>
              </a:rPr>
              <a:t>синезеленые </a:t>
            </a:r>
            <a:r>
              <a:rPr lang="ru-RU" smtClean="0">
                <a:solidFill>
                  <a:srgbClr val="FF0000"/>
                </a:solidFill>
              </a:rPr>
              <a:t>– образовали первый на Земле кислород и сами образуют сахар.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32" y="112784"/>
            <a:ext cx="3090335" cy="15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3112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334716"/>
            <a:ext cx="5436517" cy="3686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7" y="4115044"/>
            <a:ext cx="125178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2. Состоят из ________клетки, нет __________</a:t>
            </a:r>
          </a:p>
          <a:p>
            <a:endParaRPr lang="ru-RU"/>
          </a:p>
          <a:p>
            <a:r>
              <a:rPr lang="ru-RU" smtClean="0"/>
              <a:t>4.  Больше всего в почве! 12. Они создают плодородие почвы – т.к. разрушают отмершие организмы – сапротрофы, </a:t>
            </a:r>
          </a:p>
          <a:p>
            <a:r>
              <a:rPr lang="ru-RU" smtClean="0"/>
              <a:t>гниение в природе – хорошо – санитары (10), на кухне – плохо! 11. Занимают последнее место в цепи питания -разрушители</a:t>
            </a:r>
          </a:p>
          <a:p>
            <a:endParaRPr lang="ru-RU"/>
          </a:p>
          <a:p>
            <a:r>
              <a:rPr lang="ru-RU" smtClean="0"/>
              <a:t>5. Цианобактерии – первые, которые выделили кислород!</a:t>
            </a:r>
          </a:p>
          <a:p>
            <a:endParaRPr lang="ru-RU"/>
          </a:p>
          <a:p>
            <a:r>
              <a:rPr lang="ru-RU" smtClean="0"/>
              <a:t>Бактерии, дрожжи, хламидомонада </a:t>
            </a:r>
          </a:p>
          <a:p>
            <a:endParaRPr lang="ru-RU"/>
          </a:p>
          <a:p>
            <a:endParaRPr lang="ru-RU" smtClean="0"/>
          </a:p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792" y="672814"/>
            <a:ext cx="5802141" cy="33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5422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6, 7 Бактерии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1447800"/>
            <a:ext cx="10515600" cy="4736263"/>
          </a:xfrm>
        </p:spPr>
        <p:txBody>
          <a:bodyPr/>
          <a:lstStyle/>
          <a:p>
            <a:r>
              <a:rPr lang="ru-RU"/>
              <a:t>Нет ядра. Есть цитоплазма, ядерное вещество, </a:t>
            </a:r>
            <a:r>
              <a:rPr lang="ru-RU" smtClean="0"/>
              <a:t>оболочка</a:t>
            </a:r>
          </a:p>
          <a:p>
            <a:r>
              <a:rPr lang="ru-RU" smtClean="0"/>
              <a:t>(</a:t>
            </a:r>
            <a:r>
              <a:rPr lang="ru-RU" err="1"/>
              <a:t>муреин), </a:t>
            </a:r>
            <a:r>
              <a:rPr lang="ru-RU" smtClean="0"/>
              <a:t>рибосомы для синтеза белов.</a:t>
            </a:r>
            <a:endParaRPr lang="ru-RU"/>
          </a:p>
          <a:p>
            <a:r>
              <a:rPr lang="ru-RU"/>
              <a:t>Двигаются </a:t>
            </a:r>
            <a:r>
              <a:rPr lang="ru-RU" smtClean="0"/>
              <a:t>жгутиками. </a:t>
            </a:r>
          </a:p>
          <a:p>
            <a:r>
              <a:rPr lang="ru-RU" smtClean="0"/>
              <a:t>Размножаются </a:t>
            </a:r>
            <a:r>
              <a:rPr lang="ru-RU"/>
              <a:t>очень быстро – </a:t>
            </a:r>
            <a:r>
              <a:rPr lang="ru-RU" u="sng" smtClean="0"/>
              <a:t>делением при хороших условиях </a:t>
            </a:r>
            <a:r>
              <a:rPr lang="ru-RU" smtClean="0"/>
              <a:t>(нет </a:t>
            </a:r>
            <a:r>
              <a:rPr lang="ru-RU"/>
              <a:t>времени на более сложный способ.</a:t>
            </a:r>
          </a:p>
          <a:p>
            <a:pPr marL="0" indent="0">
              <a:buNone/>
            </a:pPr>
            <a:r>
              <a:rPr lang="ru-RU" smtClean="0"/>
              <a:t>8,9Выживают </a:t>
            </a:r>
            <a:r>
              <a:rPr lang="ru-RU"/>
              <a:t>за счет </a:t>
            </a:r>
            <a:r>
              <a:rPr lang="ru-RU" u="sng"/>
              <a:t>спор</a:t>
            </a:r>
            <a:r>
              <a:rPr lang="ru-RU"/>
              <a:t> – покрываются толстой оболочкой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4504584"/>
            <a:ext cx="3655101" cy="1993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13" y="4281974"/>
            <a:ext cx="3701454" cy="2347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274" y="4336459"/>
            <a:ext cx="3512593" cy="2329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203" y="109007"/>
            <a:ext cx="2640659" cy="25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6230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54" y="522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mtClean="0"/>
              <a:t>13. Азотофиксирующие бактерии или клубеньковые! – дают азот почве и растениям – 14. почва улучшается.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49" y="2090818"/>
            <a:ext cx="2456901" cy="274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82" y="5083464"/>
            <a:ext cx="1023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10. Молочно-кислые бактерии – превращают сахар в </a:t>
            </a:r>
            <a:r>
              <a:rPr lang="ru-RU"/>
              <a:t>м</a:t>
            </a:r>
            <a:r>
              <a:rPr lang="ru-RU" smtClean="0"/>
              <a:t>олочную кислоту – (квашенная капуста, силос, </a:t>
            </a:r>
          </a:p>
          <a:p>
            <a:r>
              <a:rPr lang="ru-RU" smtClean="0"/>
              <a:t>простокваша, йогурт)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42584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Болезнетворные бактерии - паразиты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11.Массовое </a:t>
            </a:r>
            <a:r>
              <a:rPr lang="ru-RU"/>
              <a:t>заболевание – эпидемия. </a:t>
            </a:r>
            <a:endParaRPr lang="ru-RU" smtClean="0"/>
          </a:p>
          <a:p>
            <a:r>
              <a:rPr lang="ru-RU" smtClean="0"/>
              <a:t>12. Питаются клетками живого организма, отравляют ядом – токсинами.</a:t>
            </a:r>
          </a:p>
          <a:p>
            <a:r>
              <a:rPr lang="ru-RU" smtClean="0"/>
              <a:t>17. Сапротроф – питается ненужным для живого организма или мертвым телом.</a:t>
            </a:r>
          </a:p>
          <a:p>
            <a:r>
              <a:rPr lang="ru-RU"/>
              <a:t>13.Способы передачи – от больного к здоровому через воду, пищу, по воздуху при чихании и кашле – воздушно-капельный путь</a:t>
            </a:r>
          </a:p>
          <a:p>
            <a:pPr marL="0" indent="0">
              <a:buNone/>
            </a:pPr>
            <a:r>
              <a:rPr lang="ru-RU" smtClean="0"/>
              <a:t>14. Лечение </a:t>
            </a:r>
            <a:r>
              <a:rPr lang="ru-RU"/>
              <a:t>– антибиотики(пеницилл –от пенициллина</a:t>
            </a:r>
            <a:r>
              <a:rPr lang="ru-RU" smtClean="0"/>
              <a:t>)</a:t>
            </a:r>
          </a:p>
          <a:p>
            <a:r>
              <a:rPr lang="ru-RU" smtClean="0"/>
              <a:t>15.Бруцеллез – животные болеют</a:t>
            </a:r>
          </a:p>
          <a:p>
            <a:r>
              <a:rPr lang="ru-RU" smtClean="0"/>
              <a:t>Чума – смерть черная за несколько дней</a:t>
            </a:r>
          </a:p>
          <a:p>
            <a:r>
              <a:rPr lang="ru-RU" smtClean="0"/>
              <a:t>Туберкулез – чахотка (Кох получил нобелевскую премию)</a:t>
            </a:r>
          </a:p>
          <a:p>
            <a:r>
              <a:rPr lang="ru-RU" smtClean="0"/>
              <a:t>Холера и сальмонеллез – рвота и понос – смерть от обезвоживания.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4107915604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14. Профилактика болезней и эпидемий(массовое заболевание)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 изоляция больного(дома) и лечение антибиотиками (из плесневых грибов – пеницилл)</a:t>
            </a:r>
          </a:p>
          <a:p>
            <a:r>
              <a:rPr lang="ru-RU" smtClean="0"/>
              <a:t>2. личная гигиена, гигиена питания(продуктов и воды), гигиена помещения:</a:t>
            </a:r>
          </a:p>
          <a:p>
            <a:r>
              <a:rPr lang="ru-RU" smtClean="0"/>
              <a:t>Пастеризация продуктов (Пастер) и стерилизация(Пастер) – полное уничтожение – кипячение, хлорка, солнечный свет, соление продуктов, засахаривание, окуривание сернистым газом, зеленка(это яды для бактерий)</a:t>
            </a:r>
          </a:p>
        </p:txBody>
      </p:sp>
    </p:spTree>
    <p:extLst>
      <p:ext uri="{BB962C8B-B14F-4D97-AF65-F5344CB8AC3E}">
        <p14:creationId xmlns:p14="http://schemas.microsoft.com/office/powerpoint/2010/main" val="1063026016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Вирусы – неклеточная форм жизни . Открыты Ивановским в растении табака(белые пятна на листьях)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 Оспа, грипп, полиомиелит, СПИД, бешенство. Живут только в живом организме – внутриклеточные паразиты –в бактериях(вирус табачной мозаики), в растении, в животном, в растении. </a:t>
            </a:r>
          </a:p>
          <a:p>
            <a:r>
              <a:rPr lang="ru-RU" smtClean="0"/>
              <a:t>Могут убить. Разрушают клетки бактерий – </a:t>
            </a:r>
            <a:r>
              <a:rPr lang="ru-RU" u="sng" smtClean="0"/>
              <a:t>бактериофаги</a:t>
            </a:r>
            <a:r>
              <a:rPr lang="ru-RU" smtClean="0"/>
              <a:t>- применяют для лечения бактериальных инфекций.</a:t>
            </a:r>
          </a:p>
          <a:p>
            <a:r>
              <a:rPr lang="ru-RU" smtClean="0"/>
              <a:t>Пути передачи как у бактерий: больной заражает здорового, передаются через воду, через пищу, по воздуху (при чихании и кашле)</a:t>
            </a:r>
          </a:p>
          <a:p>
            <a:r>
              <a:rPr lang="ru-RU" smtClean="0"/>
              <a:t>Профилактика – прививки, гигиена личная и гигиена воды, гигиена пищи, изоляция и лечение больного.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641" y="4851400"/>
            <a:ext cx="1480209" cy="1878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511" y="2957515"/>
            <a:ext cx="1532467" cy="13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0630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4" y="77788"/>
            <a:ext cx="4521345" cy="3644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2" y="1736726"/>
            <a:ext cx="10515600" cy="2852737"/>
          </a:xfrm>
        </p:spPr>
        <p:txBody>
          <a:bodyPr/>
          <a:lstStyle/>
          <a:p>
            <a:r>
              <a:rPr lang="ru-RU" smtClean="0"/>
              <a:t>1. Грибы</a:t>
            </a:r>
            <a:br>
              <a:rPr lang="ru-RU"/>
            </a:br>
            <a:r>
              <a:rPr lang="ru-RU" smtClean="0"/>
              <a:t>микология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0" y="268288"/>
            <a:ext cx="3263899" cy="3263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11" y="3722688"/>
            <a:ext cx="4897822" cy="29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156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0" y="44445"/>
            <a:ext cx="10515600" cy="1325563"/>
          </a:xfrm>
        </p:spPr>
        <p:txBody>
          <a:bodyPr/>
          <a:lstStyle/>
          <a:p>
            <a:r>
              <a:rPr lang="ru-RU" smtClean="0"/>
              <a:t>Микология –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70" y="162203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1. шляпочные        2. плесневые        3. паразиты</a:t>
            </a:r>
          </a:p>
          <a:p>
            <a:r>
              <a:rPr lang="ru-RU" smtClean="0">
                <a:solidFill>
                  <a:schemeClr val="accent2"/>
                </a:solidFill>
              </a:rPr>
              <a:t>Питаются</a:t>
            </a:r>
            <a:r>
              <a:rPr lang="ru-RU" smtClean="0"/>
              <a:t> –как потребители</a:t>
            </a:r>
            <a:r>
              <a:rPr lang="ru-RU"/>
              <a:t> </a:t>
            </a:r>
            <a:r>
              <a:rPr lang="ru-RU" smtClean="0"/>
              <a:t>- получают сахар в готовим виде от растений. Не могут произвести питательное вещество, как растения. </a:t>
            </a:r>
          </a:p>
          <a:p>
            <a:r>
              <a:rPr lang="ru-RU"/>
              <a:t>1. сапротрофы -  сапрос – гнилой, трофе-питание – органическое вещество мертвого тела или неужное </a:t>
            </a:r>
            <a:r>
              <a:rPr lang="ru-RU" smtClean="0"/>
              <a:t>Навозник, мукор, пеницилл – на продуктах</a:t>
            </a:r>
            <a:endParaRPr lang="ru-RU"/>
          </a:p>
          <a:p>
            <a:r>
              <a:rPr lang="ru-RU"/>
              <a:t>2 .паразиты – поедают живое тело(живое органическое вещество</a:t>
            </a:r>
            <a:r>
              <a:rPr lang="ru-RU" smtClean="0"/>
              <a:t>) – трутовики, спорынья, фитофтора, головня, парша</a:t>
            </a:r>
            <a:endParaRPr lang="ru-RU"/>
          </a:p>
          <a:p>
            <a:r>
              <a:rPr lang="ru-RU" smtClean="0">
                <a:solidFill>
                  <a:srgbClr val="92D050"/>
                </a:solidFill>
              </a:rPr>
              <a:t>В </a:t>
            </a:r>
            <a:r>
              <a:rPr lang="ru-RU">
                <a:solidFill>
                  <a:srgbClr val="92D050"/>
                </a:solidFill>
              </a:rPr>
              <a:t>цепи питания </a:t>
            </a:r>
            <a:r>
              <a:rPr lang="ru-RU"/>
              <a:t>– последнее звено – они разрушают органическое вещество</a:t>
            </a:r>
          </a:p>
          <a:p>
            <a:endParaRPr lang="ru-RU" smtClean="0"/>
          </a:p>
          <a:p>
            <a:r>
              <a:rPr lang="ru-RU" smtClean="0"/>
              <a:t>Получают питание через </a:t>
            </a:r>
            <a:r>
              <a:rPr lang="ru-RU" smtClean="0">
                <a:solidFill>
                  <a:schemeClr val="accent5"/>
                </a:solidFill>
              </a:rPr>
              <a:t>обмен(симбиоз) – </a:t>
            </a:r>
            <a:r>
              <a:rPr lang="ru-RU" sz="5200" smtClean="0">
                <a:solidFill>
                  <a:schemeClr val="accent5"/>
                </a:solidFill>
              </a:rPr>
              <a:t>микориза</a:t>
            </a:r>
            <a:r>
              <a:rPr lang="ru-RU" smtClean="0">
                <a:solidFill>
                  <a:schemeClr val="accent5"/>
                </a:solidFill>
              </a:rPr>
              <a:t> 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716" y="4969405"/>
            <a:ext cx="1801816" cy="1351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91" y="71664"/>
            <a:ext cx="1201725" cy="1527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887" y="170921"/>
            <a:ext cx="1647296" cy="13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6690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Микология – микос - гриб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55" y="1760970"/>
            <a:ext cx="10515600" cy="4351338"/>
          </a:xfrm>
        </p:spPr>
        <p:txBody>
          <a:bodyPr/>
          <a:lstStyle/>
          <a:p>
            <a:endParaRPr lang="ru-RU"/>
          </a:p>
          <a:p>
            <a:pPr marL="0" indent="0">
              <a:buNone/>
            </a:pPr>
            <a:r>
              <a:rPr lang="ru-RU" smtClean="0"/>
              <a:t>2. грибы – отдельное царство! Не растения и не животные – нет корней, нет хлорофилла. Являются потребителями – как животные, содержат гликоген, как животные и хитин.!</a:t>
            </a:r>
          </a:p>
        </p:txBody>
      </p:sp>
    </p:spTree>
    <p:extLst>
      <p:ext uri="{BB962C8B-B14F-4D97-AF65-F5344CB8AC3E}">
        <p14:creationId xmlns:p14="http://schemas.microsoft.com/office/powerpoint/2010/main" val="96198384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655" y="112785"/>
            <a:ext cx="12155055" cy="65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5268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4" y="4311952"/>
            <a:ext cx="3564467" cy="2546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</a:t>
            </a:r>
            <a:r>
              <a:rPr lang="ru-RU" smtClean="0"/>
              <a:t>. Тело гриба – грибница или мицеллий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главное – грибница</a:t>
            </a:r>
            <a:r>
              <a:rPr lang="ru-RU"/>
              <a:t>! Через несколько лет на грибнице может вырасти плодовое тело для созревания спор. </a:t>
            </a:r>
            <a:endParaRPr lang="ru-RU" smtClean="0"/>
          </a:p>
          <a:p>
            <a:pPr marL="0" indent="0">
              <a:buNone/>
            </a:pPr>
            <a:r>
              <a:rPr lang="ru-RU" smtClean="0">
                <a:solidFill>
                  <a:schemeClr val="accent5"/>
                </a:solidFill>
              </a:rPr>
              <a:t>4.Плодовое </a:t>
            </a:r>
            <a:r>
              <a:rPr lang="ru-RU">
                <a:solidFill>
                  <a:schemeClr val="accent5"/>
                </a:solidFill>
              </a:rPr>
              <a:t>тело </a:t>
            </a:r>
            <a:r>
              <a:rPr lang="ru-RU"/>
              <a:t>у шляпочных – со </a:t>
            </a:r>
            <a:r>
              <a:rPr lang="ru-RU" smtClean="0"/>
              <a:t>шляпкой(5. внизу </a:t>
            </a:r>
            <a:r>
              <a:rPr lang="ru-RU"/>
              <a:t>созревают споры) и ножкой, у паразитов – трутовиков  -твердое, у спорыньи – рожки</a:t>
            </a:r>
          </a:p>
          <a:p>
            <a:r>
              <a:rPr lang="ru-RU"/>
              <a:t>Гриб – не растение! У него не корни, а грибница. </a:t>
            </a:r>
          </a:p>
          <a:p>
            <a:pPr marL="0" indent="0">
              <a:buNone/>
            </a:pPr>
            <a:r>
              <a:rPr lang="ru-RU" smtClean="0"/>
              <a:t> 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349" y="4650162"/>
            <a:ext cx="2943784" cy="2207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18" y="4650162"/>
            <a:ext cx="2538416" cy="20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82139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5.Грибная клетка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Гриб не зеленый – нет хлоропластов!  </a:t>
            </a:r>
            <a:r>
              <a:rPr lang="ru-RU" smtClean="0"/>
              <a:t> Есть митохондрии – «батарейки». Есть ядро. </a:t>
            </a:r>
            <a:r>
              <a:rPr lang="ru-RU" u="sng" smtClean="0"/>
              <a:t>Оболочка с хитином</a:t>
            </a:r>
            <a:r>
              <a:rPr lang="ru-RU" smtClean="0"/>
              <a:t>. Цитоплазма с жиром и гликогеном. Похожа на бактерию- но у бактерии нет ядра. А у растений большая вакуоль!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" y="3873805"/>
            <a:ext cx="3853094" cy="2887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16" y="3828875"/>
            <a:ext cx="1871634" cy="2078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644" y="3469529"/>
            <a:ext cx="273124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5232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6. Без грибов лес погибнет! Микориза – волшебные свойства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Гриб умрет без питательных веществ. Пищу – сахар получает от дерева. Грибница играет роль корневых волосков – даст дереву воду и минеральные вещества. Это микориза. </a:t>
            </a:r>
          </a:p>
          <a:p>
            <a:r>
              <a:rPr lang="ru-RU" smtClean="0"/>
              <a:t>Упавшие деревья и листья грибы разрушают (хорошо)</a:t>
            </a:r>
          </a:p>
          <a:p>
            <a:r>
              <a:rPr lang="ru-RU" smtClean="0"/>
              <a:t>17.Животные и люди выращивают грибы, но только </a:t>
            </a:r>
            <a:r>
              <a:rPr lang="ru-RU" u="sng" smtClean="0"/>
              <a:t>вешенки</a:t>
            </a:r>
            <a:r>
              <a:rPr lang="ru-RU" smtClean="0"/>
              <a:t> и </a:t>
            </a:r>
            <a:r>
              <a:rPr lang="ru-RU" u="sng" smtClean="0"/>
              <a:t>шампиньоны</a:t>
            </a:r>
            <a:r>
              <a:rPr lang="ru-RU" smtClean="0"/>
              <a:t> – они растут без микоризы</a:t>
            </a:r>
          </a:p>
          <a:p>
            <a:r>
              <a:rPr lang="ru-RU" smtClean="0"/>
              <a:t>17. Трутовик губит древесину(плохо), микоризы нет</a:t>
            </a:r>
          </a:p>
          <a:p>
            <a:r>
              <a:rPr lang="ru-RU" smtClean="0"/>
              <a:t>17. Плесень портит продукты, но дает антибиотики!</a:t>
            </a: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490" y="5008279"/>
            <a:ext cx="3280020" cy="174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836" y="28582"/>
            <a:ext cx="1650583" cy="1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6693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7     </a:t>
            </a:r>
            <a:r>
              <a:rPr lang="ru-RU" smtClean="0"/>
              <a:t>Разрушители в цепи питания.                                                          </a:t>
            </a:r>
            <a:r>
              <a:rPr lang="ru-RU"/>
              <a:t>8. Улучшают плодородие </a:t>
            </a:r>
            <a:br>
              <a:rPr lang="ru-RU"/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81" y="1609065"/>
            <a:ext cx="8136455" cy="47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7336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0" y="164877"/>
            <a:ext cx="3898422" cy="4000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78" y="156533"/>
            <a:ext cx="5261304" cy="3962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03" y="4404595"/>
            <a:ext cx="3578662" cy="2383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07" y="4165476"/>
            <a:ext cx="3280519" cy="2164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 t="50350" r="50238"/>
          <a:stretch>
            <a:fillRect/>
          </a:stretch>
        </p:blipFill>
        <p:spPr>
          <a:xfrm>
            <a:off x="4246572" y="4384949"/>
            <a:ext cx="3534295" cy="2403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212" y="469759"/>
            <a:ext cx="2721591" cy="2421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7962" y="272534"/>
            <a:ext cx="96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головня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46572" y="2980267"/>
            <a:ext cx="124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фитофтора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81333" y="3333245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спорынья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1266" y="61536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рак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03759" y="632998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парша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6600" y="633833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Мучнистая роса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2041" y="27253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9.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3694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11. Первая помощь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 Обильное питье</a:t>
            </a:r>
          </a:p>
          <a:p>
            <a:r>
              <a:rPr lang="ru-RU" smtClean="0"/>
              <a:t>2. Искусственная рвота</a:t>
            </a:r>
          </a:p>
          <a:p>
            <a:r>
              <a:rPr lang="ru-RU" smtClean="0"/>
              <a:t>3. Вызов врача.                          13 14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128" y="2373745"/>
            <a:ext cx="5250873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086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15. Размножение грибов </a:t>
            </a:r>
            <a:r>
              <a:rPr lang="ru-RU" smtClean="0"/>
              <a:t>– спорами, грибницей, половым путем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Значение: </a:t>
            </a:r>
          </a:p>
          <a:p>
            <a:r>
              <a:rPr lang="ru-RU" smtClean="0"/>
              <a:t>1. съедобные и ядовитые</a:t>
            </a:r>
          </a:p>
          <a:p>
            <a:r>
              <a:rPr lang="ru-RU" smtClean="0"/>
              <a:t>Выращиваем шампиньоны и вешенки – им не нужен симбиоз с деревом, а дрожжи – хлебопечение, виноделие…</a:t>
            </a:r>
          </a:p>
          <a:p>
            <a:r>
              <a:rPr lang="ru-RU" smtClean="0"/>
              <a:t>Из пеницилла делают пенициллин - антибиотик</a:t>
            </a:r>
          </a:p>
          <a:p>
            <a:r>
              <a:rPr lang="ru-RU" smtClean="0"/>
              <a:t>2 в природе любые поганки нужны деревьям в лесу – симбиоз микориза или грибокорень</a:t>
            </a:r>
          </a:p>
          <a:p>
            <a:r>
              <a:rPr lang="ru-RU" smtClean="0">
                <a:solidFill>
                  <a:srgbClr val="C00000"/>
                </a:solidFill>
              </a:rPr>
              <a:t>3 разрушают органическое вещество – очистка планеты (роль в природе – разрушителей! важно</a:t>
            </a:r>
          </a:p>
          <a:p>
            <a:r>
              <a:rPr lang="ru-RU" smtClean="0"/>
              <a:t>4 Болезнетворные(паразиты) – фитофтора, мучнистая роса, гниль, спорынья и головня, парша, лишай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194" y="243761"/>
            <a:ext cx="2503606" cy="23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1797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18. Вешенки                         Шампиньоны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74" y="1938866"/>
            <a:ext cx="5052484" cy="3789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1940454"/>
            <a:ext cx="5050367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8753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19. Дрожжи – грибы! Для хлебопечения. Размножаются почкованием. Питаются сахаром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199"/>
            <a:ext cx="5072768" cy="2041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45810" t="2285" r="35799" b="-422"/>
          <a:stretch>
            <a:fillRect/>
          </a:stretch>
        </p:blipFill>
        <p:spPr>
          <a:xfrm>
            <a:off x="2715490" y="4091708"/>
            <a:ext cx="932873" cy="2004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78" y="2003040"/>
            <a:ext cx="4594755" cy="3063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3733" y="5308600"/>
            <a:ext cx="5689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Белый – пшеница – злак самоопыляющийся</a:t>
            </a:r>
          </a:p>
          <a:p>
            <a:r>
              <a:rPr lang="ru-RU" smtClean="0"/>
              <a:t>Черный –ржаной </a:t>
            </a:r>
          </a:p>
          <a:p>
            <a:r>
              <a:rPr lang="ru-RU" smtClean="0"/>
              <a:t>Пшеница твердая и мягкая по содержанию клейковины</a:t>
            </a:r>
          </a:p>
          <a:p>
            <a:r>
              <a:rPr lang="ru-RU" smtClean="0"/>
              <a:t>С. Злаки кл. Однодольные. О. цветковые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8705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20, Плесени – грибы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265" y="1487805"/>
            <a:ext cx="2172230" cy="2172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561" y="1543717"/>
            <a:ext cx="2052999" cy="217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33" y="4515461"/>
            <a:ext cx="114056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 21 </a:t>
            </a:r>
            <a:r>
              <a:rPr lang="ru-RU" smtClean="0"/>
              <a:t>. </a:t>
            </a:r>
            <a:r>
              <a:rPr lang="ru-RU" smtClean="0">
                <a:solidFill>
                  <a:srgbClr val="92D050"/>
                </a:solidFill>
              </a:rPr>
              <a:t>Пеницилл </a:t>
            </a:r>
            <a:r>
              <a:rPr lang="ru-RU" smtClean="0"/>
              <a:t>– зеленая плесень (поучаем антибиотики, но портит продукты). Сапротроф – </a:t>
            </a:r>
          </a:p>
          <a:p>
            <a:r>
              <a:rPr lang="ru-RU" smtClean="0"/>
              <a:t>питается не живым(хлеб, упавшее яблоко). У пеницилл – спорангии в виде кисточки, а у </a:t>
            </a:r>
            <a:r>
              <a:rPr lang="ru-RU" err="1" smtClean="0">
                <a:solidFill>
                  <a:srgbClr val="92D050"/>
                </a:solidFill>
              </a:rPr>
              <a:t>мукора</a:t>
            </a:r>
            <a:r>
              <a:rPr lang="ru-RU" smtClean="0"/>
              <a:t> – в виде головки </a:t>
            </a:r>
          </a:p>
          <a:p>
            <a:r>
              <a:rPr lang="ru-RU" smtClean="0"/>
              <a:t>черного цвета.</a:t>
            </a:r>
          </a:p>
          <a:p>
            <a:r>
              <a:rPr lang="ru-RU" smtClean="0"/>
              <a:t>Некоторые плесени – для приготовления сыра.</a:t>
            </a:r>
          </a:p>
          <a:p>
            <a:r>
              <a:rPr lang="ru-RU" smtClean="0"/>
              <a:t>Плесень выделяет яд, в т.ч антибиотики!</a:t>
            </a:r>
          </a:p>
          <a:p>
            <a:endParaRPr lang="ru-RU"/>
          </a:p>
          <a:p>
            <a:r>
              <a:rPr lang="ru-RU" smtClean="0"/>
              <a:t>Мукор, пеницилл, дрожжи, плесень</a:t>
            </a:r>
            <a:endParaRPr lang="ru-RU"/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21376" y="290308"/>
            <a:ext cx="587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20. Мукор – белая плесень, портит продукты. Сапротрофы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35" y="776063"/>
            <a:ext cx="4648200" cy="3486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591" y="1637535"/>
            <a:ext cx="1454076" cy="2320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802" y="5392624"/>
            <a:ext cx="1343433" cy="12917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568" y="5117639"/>
            <a:ext cx="1956896" cy="14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78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3. Свойства живых организмов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716" y="0"/>
            <a:ext cx="2168284" cy="3802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568"/>
            <a:ext cx="5292420" cy="3473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65" y="1208568"/>
            <a:ext cx="4312196" cy="326609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117" y="4682069"/>
            <a:ext cx="1516166" cy="2149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5708" y="4856441"/>
            <a:ext cx="6168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4.Раздражимость –  опадают листья при засухе и осенью.</a:t>
            </a:r>
          </a:p>
          <a:p>
            <a:r>
              <a:rPr lang="ru-RU" smtClean="0"/>
              <a:t>Генетика – изучает наследственные признаки</a:t>
            </a:r>
          </a:p>
          <a:p>
            <a:r>
              <a:rPr lang="ru-RU" smtClean="0"/>
              <a:t>Генеративные органы -  цветок созревает в плод в семенами</a:t>
            </a:r>
          </a:p>
          <a:p>
            <a:r>
              <a:rPr lang="ru-RU" smtClean="0"/>
              <a:t>Сезонные изменения  в природе изучает.. Фенология!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25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Подберезовик растет под деревом – признак живого – питание от березы</a:t>
            </a:r>
          </a:p>
          <a:p>
            <a:r>
              <a:rPr lang="ru-RU"/>
              <a:t> </a:t>
            </a:r>
            <a:r>
              <a:rPr lang="ru-RU" smtClean="0"/>
              <a:t>на яблоне созревают плоды – признак размножения, развития..</a:t>
            </a:r>
          </a:p>
          <a:p>
            <a:r>
              <a:rPr lang="ru-RU" smtClean="0"/>
              <a:t>Сухостой – высохшая трава, нет признаков жизни</a:t>
            </a:r>
          </a:p>
          <a:p>
            <a:r>
              <a:rPr lang="ru-RU" smtClean="0"/>
              <a:t>Главное указать признак жизни (для живого), и найти признак Смерти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4571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9494981" cy="5481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494" y="5588001"/>
            <a:ext cx="1061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3. Фотосинтез – приготовление пищи – работа растений! – днем (ночью спят), из углекислого газа и воды </a:t>
            </a:r>
          </a:p>
          <a:p>
            <a:r>
              <a:rPr lang="ru-RU" smtClean="0"/>
              <a:t>в хлоропласте ( кастрюля). При этом они дышат. Кухня – это лист.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0710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5.Среда обитания </a:t>
            </a:r>
            <a:r>
              <a:rPr lang="ru-RU" smtClean="0"/>
              <a:t>– все, что окружает живой организм в природе!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6.1. </a:t>
            </a:r>
            <a:r>
              <a:rPr lang="ru-RU" smtClean="0">
                <a:solidFill>
                  <a:srgbClr val="00B0F0"/>
                </a:solidFill>
              </a:rPr>
              <a:t>Живой организм </a:t>
            </a:r>
            <a:r>
              <a:rPr lang="ru-RU" smtClean="0"/>
              <a:t>– это среда обитания для паразитов – питаются готовыми органическими веществами из живого организма  - </a:t>
            </a:r>
            <a:r>
              <a:rPr lang="ru-RU" u="sng" smtClean="0"/>
              <a:t>бактерии болезнетворные</a:t>
            </a:r>
            <a:r>
              <a:rPr lang="ru-RU" smtClean="0"/>
              <a:t> туберкулеза, чумы, </a:t>
            </a:r>
            <a:r>
              <a:rPr lang="ru-RU" u="sng" smtClean="0"/>
              <a:t>грибы – паразиты</a:t>
            </a:r>
            <a:r>
              <a:rPr lang="ru-RU" smtClean="0"/>
              <a:t>: трутовик             ,    фитофтора, спорынья, головня…</a:t>
            </a:r>
            <a:r>
              <a:rPr lang="ru-RU"/>
              <a:t> </a:t>
            </a:r>
            <a:r>
              <a:rPr lang="ru-RU" u="sng" smtClean="0"/>
              <a:t>вирусы</a:t>
            </a:r>
            <a:r>
              <a:rPr lang="ru-RU" smtClean="0"/>
              <a:t> – не имеют клеточного строения: грипп, корь, краснуха</a:t>
            </a:r>
          </a:p>
          <a:p>
            <a:r>
              <a:rPr lang="ru-RU" smtClean="0"/>
              <a:t>6.2</a:t>
            </a:r>
            <a:r>
              <a:rPr lang="ru-RU" smtClean="0">
                <a:solidFill>
                  <a:srgbClr val="00B0F0"/>
                </a:solidFill>
              </a:rPr>
              <a:t>. Почвенная </a:t>
            </a:r>
            <a:r>
              <a:rPr lang="ru-RU" smtClean="0"/>
              <a:t>– очень плотная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2" y="4690255"/>
            <a:ext cx="2162191" cy="1621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24" y="3743853"/>
            <a:ext cx="4053676" cy="30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666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306</Paragraphs>
  <Slides>59</Slides>
  <Notes>0</Notes>
  <TotalTime>1819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baseType="lpstr" size="63">
      <vt:lpstr>Arial</vt:lpstr>
      <vt:lpstr>Calibri Light</vt:lpstr>
      <vt:lpstr>Calibri</vt:lpstr>
      <vt:lpstr>Тема Office</vt:lpstr>
      <vt:lpstr>Повторение изученного в биологии</vt:lpstr>
      <vt:lpstr>1-10.Науки Биология – живое тело, живой объект изучает, а не тело!</vt:lpstr>
      <vt:lpstr>Знать иностранные слова</vt:lpstr>
      <vt:lpstr>1.Биосфера – оболочка жизни</vt:lpstr>
      <vt:lpstr>PowerPoint Presentation</vt:lpstr>
      <vt:lpstr> 3. Свойства живых организмов</vt:lpstr>
      <vt:lpstr>PowerPoint Presentation</vt:lpstr>
      <vt:lpstr>PowerPoint Presentation</vt:lpstr>
      <vt:lpstr>5.Среда обитания – все, что окружает живой организм в природе!</vt:lpstr>
      <vt:lpstr>Почва – часть наземно- воздушной или почвенной среды </vt:lpstr>
      <vt:lpstr>PowerPoint Presentation</vt:lpstr>
      <vt:lpstr>PowerPoint Presentation</vt:lpstr>
      <vt:lpstr> 10.Живые организмы зависят от неживой природы – от абиотических факторов</vt:lpstr>
      <vt:lpstr>11. Животные и 11. растения, человек тоже действуют на растения</vt:lpstr>
      <vt:lpstr>12.Биотические  факторы. Экология. Симбионты</vt:lpstr>
      <vt:lpstr>12.Паразиты – биотические факторы, экология</vt:lpstr>
      <vt:lpstr>Ученые</vt:lpstr>
      <vt:lpstr>PowerPoint Presentation</vt:lpstr>
      <vt:lpstr>PowerPoint Presentation</vt:lpstr>
      <vt:lpstr> ч.2. 5. Методы (метод – путь, способ)</vt:lpstr>
      <vt:lpstr>Важно! </vt:lpstr>
      <vt:lpstr>1.Цитология – цитос –клеткабиохимия – процессы жизни в клетки(дыхание, питание)</vt:lpstr>
      <vt:lpstr>PowerPoint Presentation</vt:lpstr>
      <vt:lpstr>3 части клетки</vt:lpstr>
      <vt:lpstr>PowerPoint Presentation</vt:lpstr>
      <vt:lpstr>PowerPoint Presentation</vt:lpstr>
      <vt:lpstr>39.Сжимание цитоплазмы в растворе соли – нет объема, цитоплазма сжимается27Движение цитоплазмы(заметно по движению хлоропластов – перенос кислорода, воды, питательных веществ. 28. Скорость зависит от абиотических факторов – температуры, освещения41. Рост клетки – заметно по размеру и увеличению размеров вакуолей</vt:lpstr>
      <vt:lpstr>PowerPoint Presentation</vt:lpstr>
      <vt:lpstr>37. Деление – основа роста  (за счет увеличения кол-ва клеток и роста клеток).Признак живого!</vt:lpstr>
      <vt:lpstr>PowerPoint Presentation</vt:lpstr>
      <vt:lpstr>PowerPoint Presentation</vt:lpstr>
      <vt:lpstr> царство Бактерии – первые живые организмы – самые древние и простые. Бактериология или микробиология</vt:lpstr>
      <vt:lpstr>1.Ткани – наука гистология. 6. Мальпиги и Грю2 Состоит из клеток и межклеточного вещества.</vt:lpstr>
      <vt:lpstr>PowerPoint Presentation</vt:lpstr>
      <vt:lpstr>Проводящие </vt:lpstr>
      <vt:lpstr>2. У водорослей нет тканей. У водных растений слабые  механические ткани (волокна и клетки) – их тело держит вода. Всем органам придают прочность В жилке – скелет листа.В древесине – много!</vt:lpstr>
      <vt:lpstr>3. У растений пустынь даже травянистые растения, листья кустов очень жесткая кожица с воском – покров. Пробка – у деревьев(лигнин).Корневые волоски</vt:lpstr>
      <vt:lpstr>4. Основная ткань – питание и запасание питательных веществ – самое главное в жизни. Заполняет «дырки» во всех органах. Столбчатая и губчатая в листе! Питательная</vt:lpstr>
      <vt:lpstr>Образовательная – (ткань-мама)</vt:lpstr>
      <vt:lpstr>Бактериология.                             1. </vt:lpstr>
      <vt:lpstr>PowerPoint Presentation</vt:lpstr>
      <vt:lpstr>6, 7 Бактерии</vt:lpstr>
      <vt:lpstr>13. Азотофиксирующие бактерии или клубеньковые! – дают азот почве и растениям – 14. почва улучшается.</vt:lpstr>
      <vt:lpstr>Болезнетворные бактерии - паразиты</vt:lpstr>
      <vt:lpstr>14. Профилактика болезней и эпидемий(массовое заболевание)</vt:lpstr>
      <vt:lpstr>Вирусы – неклеточная форм жизни . Открыты Ивановским в растении табака(белые пятна на листьях)</vt:lpstr>
      <vt:lpstr>1. Грибымикология</vt:lpstr>
      <vt:lpstr>Микология – </vt:lpstr>
      <vt:lpstr> Микология – микос - гриб</vt:lpstr>
      <vt:lpstr>3. Тело гриба – грибница или мицеллий</vt:lpstr>
      <vt:lpstr>5.Грибная клетка</vt:lpstr>
      <vt:lpstr>6. Без грибов лес погибнет! Микориза – волшебные свойства</vt:lpstr>
      <vt:lpstr>7     Разрушители в цепи питания.                                                          8. Улучшают плодородие </vt:lpstr>
      <vt:lpstr>PowerPoint Presentation</vt:lpstr>
      <vt:lpstr>11. Первая помощь</vt:lpstr>
      <vt:lpstr>15. Размножение грибов – спорами, грибницей, половым путем</vt:lpstr>
      <vt:lpstr>18. Вешенки                         Шампиньоны</vt:lpstr>
      <vt:lpstr>19. Дрожжи – грибы! Для хлебопечения. Размножаются почкованием. Питаются сахаром</vt:lpstr>
      <vt:lpstr>20, Плесени – грибы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Повторение изученного в биологии</dc:title>
  <cp:lastModifiedBy>user</cp:lastModifiedBy>
  <cp:revision>1</cp:revision>
  <dcterms:created xsi:type="dcterms:W3CDTF">2015-03-30T14:05:14Z</dcterms:created>
  <dcterms:modified xsi:type="dcterms:W3CDTF">2024-04-04T17:54:02Z</dcterms:modified>
</cp:coreProperties>
</file>