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9" r:id="rId4"/>
    <p:sldId id="258" r:id="rId5"/>
    <p:sldId id="260" r:id="rId6"/>
    <p:sldId id="261" r:id="rId7"/>
    <p:sldId id="262" r:id="rId8"/>
    <p:sldId id="263" r:id="rId9"/>
    <p:sldId id="270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918648" cy="324970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effectLst/>
              </a:rPr>
              <a:t>Тема:</a:t>
            </a:r>
            <a:br>
              <a:rPr lang="ru-RU" sz="4000" dirty="0" smtClean="0">
                <a:solidFill>
                  <a:srgbClr val="0070C0"/>
                </a:solidFill>
                <a:effectLst/>
              </a:rPr>
            </a:br>
            <a:r>
              <a:rPr lang="ru-RU" sz="4000" dirty="0" smtClean="0">
                <a:solidFill>
                  <a:srgbClr val="0070C0"/>
                </a:solidFill>
                <a:effectLst/>
              </a:rPr>
              <a:t>«Технология </a:t>
            </a:r>
            <a:r>
              <a:rPr lang="ru-RU" sz="4000" dirty="0" err="1">
                <a:solidFill>
                  <a:srgbClr val="0070C0"/>
                </a:solidFill>
                <a:effectLst/>
              </a:rPr>
              <a:t>критериального</a:t>
            </a:r>
            <a:r>
              <a:rPr lang="ru-RU" sz="4000" dirty="0">
                <a:solidFill>
                  <a:srgbClr val="0070C0"/>
                </a:solidFill>
                <a:effectLst/>
              </a:rPr>
              <a:t> оценивания образовательных достижений </a:t>
            </a:r>
            <a:r>
              <a:rPr lang="ru-RU" sz="4000" dirty="0" smtClean="0">
                <a:solidFill>
                  <a:srgbClr val="0070C0"/>
                </a:solidFill>
                <a:effectLst/>
              </a:rPr>
              <a:t>учащимися»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Подготовила: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учитель начальных классов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МБОУ «</a:t>
            </a:r>
            <a:r>
              <a:rPr lang="ru-RU" b="1" dirty="0" err="1" smtClean="0">
                <a:solidFill>
                  <a:srgbClr val="002060"/>
                </a:solidFill>
              </a:rPr>
              <a:t>Ровеньская</a:t>
            </a:r>
            <a:r>
              <a:rPr lang="ru-RU" b="1" dirty="0" smtClean="0">
                <a:solidFill>
                  <a:srgbClr val="002060"/>
                </a:solidFill>
              </a:rPr>
              <a:t> ООШ»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Котова </a:t>
            </a:r>
            <a:r>
              <a:rPr lang="ru-RU" b="1" dirty="0">
                <a:solidFill>
                  <a:srgbClr val="002060"/>
                </a:solidFill>
              </a:rPr>
              <a:t>Светлана </a:t>
            </a:r>
            <a:r>
              <a:rPr lang="ru-RU" b="1" dirty="0" err="1">
                <a:solidFill>
                  <a:srgbClr val="002060"/>
                </a:solidFill>
              </a:rPr>
              <a:t>Вячеславна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92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Критериальное</a:t>
            </a:r>
            <a:r>
              <a:rPr lang="ru-RU" dirty="0" smtClean="0">
                <a:solidFill>
                  <a:srgbClr val="002060"/>
                </a:solidFill>
              </a:rPr>
              <a:t> оценивание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03848" y="3136255"/>
            <a:ext cx="3096344" cy="1775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Повышает качество образования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5226" y="1556792"/>
            <a:ext cx="2348582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Способствует объективности оценивания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72200" y="1556792"/>
            <a:ext cx="2304256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Делает оценивание более понятным для всех участников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4653136"/>
            <a:ext cx="2304256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Воспитывает ответственность за результат труда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44208" y="4581128"/>
            <a:ext cx="2246312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Способствует росту мотивации к обучению</a:t>
            </a:r>
            <a:endParaRPr lang="ru-RU" dirty="0"/>
          </a:p>
        </p:txBody>
      </p:sp>
      <p:cxnSp>
        <p:nvCxnSpPr>
          <p:cNvPr id="12" name="Соединительная линия уступом 11"/>
          <p:cNvCxnSpPr/>
          <p:nvPr/>
        </p:nvCxnSpPr>
        <p:spPr>
          <a:xfrm rot="16200000" flipH="1">
            <a:off x="2789802" y="2366882"/>
            <a:ext cx="972108" cy="86409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/>
          <p:nvPr/>
        </p:nvCxnSpPr>
        <p:spPr>
          <a:xfrm rot="10800000" flipV="1">
            <a:off x="5859363" y="2420888"/>
            <a:ext cx="504056" cy="97210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>
            <a:stCxn id="7" idx="3"/>
            <a:endCxn id="4" idx="3"/>
          </p:cNvCxnSpPr>
          <p:nvPr/>
        </p:nvCxnSpPr>
        <p:spPr>
          <a:xfrm flipV="1">
            <a:off x="2843808" y="4651353"/>
            <a:ext cx="813489" cy="64985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>
            <a:stCxn id="8" idx="1"/>
          </p:cNvCxnSpPr>
          <p:nvPr/>
        </p:nvCxnSpPr>
        <p:spPr>
          <a:xfrm rot="10800000">
            <a:off x="5940152" y="4581128"/>
            <a:ext cx="504056" cy="68407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42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68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31"/>
            <a:ext cx="8820472" cy="586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08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dirty="0" smtClean="0"/>
              <a:t>Мы привыкли к ситуации, когда оценивание традиционно осуществляется в два шага. Работа сначала условно оценивается в пять баллов, которые потом начинают снижаться (минус за каждую обнаруженную ошибку). В </a:t>
            </a:r>
            <a:r>
              <a:rPr lang="ru-RU" dirty="0" err="1" smtClean="0"/>
              <a:t>критериальном</a:t>
            </a:r>
            <a:r>
              <a:rPr lang="ru-RU" dirty="0" smtClean="0"/>
              <a:t> оценивании описаны уровни достижений (в том числе и самые незначительные), соответствующие каждому баллу. При этом оценивается приращение: ты что-то сделал, пусть не много, но это уже хорошо, и ты получаешь за это балл. Ты сам несёшь ответственность за свою учёбу. Важно, что все балльные шкалы начинаются с нуля. Это делает очевидным, что оценивается не личность ученика, а его деятельность.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Прибавление, а не уменьшение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83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ds03.infourok.ru/uploads/ex/126f/00030c26-d0ed94f1/img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68" y="41870"/>
            <a:ext cx="9168968" cy="6816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212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Виды </a:t>
            </a:r>
            <a:r>
              <a:rPr lang="ru-RU" dirty="0" err="1" smtClean="0">
                <a:solidFill>
                  <a:srgbClr val="002060"/>
                </a:solidFill>
              </a:rPr>
              <a:t>критериального</a:t>
            </a:r>
            <a:r>
              <a:rPr lang="ru-RU" dirty="0" smtClean="0">
                <a:solidFill>
                  <a:srgbClr val="002060"/>
                </a:solidFill>
              </a:rPr>
              <a:t> оценивания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1043136"/>
          </a:xfrm>
        </p:spPr>
        <p:txBody>
          <a:bodyPr>
            <a:normAutofit/>
          </a:bodyPr>
          <a:lstStyle/>
          <a:p>
            <a:r>
              <a:rPr lang="ru-RU" dirty="0"/>
              <a:t>Формирующее (текущее) оценивание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1043136"/>
          </a:xfrm>
        </p:spPr>
        <p:txBody>
          <a:bodyPr>
            <a:normAutofit/>
          </a:bodyPr>
          <a:lstStyle/>
          <a:p>
            <a:r>
              <a:rPr lang="ru-RU" dirty="0"/>
              <a:t>Констатирующее (итоговое) оценивание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Т</a:t>
            </a:r>
            <a:r>
              <a:rPr lang="ru-RU" dirty="0" smtClean="0"/>
              <a:t>екущая </a:t>
            </a:r>
            <a:r>
              <a:rPr lang="ru-RU" dirty="0"/>
              <a:t>внутренняя оценка учебных достижений, сбор информации о процессе обучения </a:t>
            </a:r>
            <a:r>
              <a:rPr lang="ru-RU" dirty="0" smtClean="0"/>
              <a:t>учащегося.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/>
              <a:t>В</a:t>
            </a:r>
            <a:r>
              <a:rPr lang="ru-RU" dirty="0" smtClean="0"/>
              <a:t>нешняя </a:t>
            </a:r>
            <a:r>
              <a:rPr lang="ru-RU" dirty="0"/>
              <a:t>оценка образовательного результата, достигнутого </a:t>
            </a:r>
            <a:r>
              <a:rPr lang="ru-RU" dirty="0" smtClean="0"/>
              <a:t>учащимся, </a:t>
            </a:r>
            <a:r>
              <a:rPr lang="ru-RU" dirty="0"/>
              <a:t>проводится в конце учебного периода с целью обозначить достигнутый обучающимся уровень овладения знаниями, умениями, навыками и ключевыми компетенциями.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5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0243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err="1" smtClean="0">
                <a:solidFill>
                  <a:schemeClr val="accent2"/>
                </a:solidFill>
              </a:rPr>
              <a:t>Критериальное</a:t>
            </a:r>
            <a:r>
              <a:rPr lang="ru-RU" dirty="0" smtClean="0">
                <a:solidFill>
                  <a:schemeClr val="accent2"/>
                </a:solidFill>
              </a:rPr>
              <a:t> оценивание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002060"/>
                </a:solidFill>
              </a:rPr>
              <a:t>это оценивание по критериям, т.е. оценка складывается из составляющих (критериев), которые отражают </a:t>
            </a:r>
            <a:r>
              <a:rPr lang="ru-RU" dirty="0">
                <a:solidFill>
                  <a:srgbClr val="002060"/>
                </a:solidFill>
              </a:rPr>
              <a:t>д</a:t>
            </a:r>
            <a:r>
              <a:rPr lang="ru-RU" dirty="0" smtClean="0">
                <a:solidFill>
                  <a:srgbClr val="002060"/>
                </a:solidFill>
              </a:rPr>
              <a:t>остижения обучающихся по разным направлениям развития их учебно-познавательной компетентности.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>
                <a:solidFill>
                  <a:schemeClr val="accent2"/>
                </a:solidFill>
                <a:effectLst/>
                <a:latin typeface="+mn-lt"/>
              </a:rPr>
              <a:t>Критерий </a:t>
            </a:r>
            <a:r>
              <a:rPr lang="ru-RU" sz="2400" dirty="0">
                <a:solidFill>
                  <a:srgbClr val="002060"/>
                </a:solidFill>
                <a:effectLst/>
                <a:latin typeface="+mn-lt"/>
              </a:rPr>
              <a:t>–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+mn-lt"/>
              </a:rPr>
              <a:t> это признак</a:t>
            </a:r>
            <a:r>
              <a:rPr lang="ru-RU" sz="2400" dirty="0">
                <a:solidFill>
                  <a:srgbClr val="002060"/>
                </a:solidFill>
                <a:effectLst/>
                <a:latin typeface="+mn-lt"/>
              </a:rPr>
              <a:t>, на основании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+mn-lt"/>
              </a:rPr>
              <a:t>которого производится </a:t>
            </a:r>
            <a:r>
              <a:rPr lang="ru-RU" sz="2400" dirty="0">
                <a:solidFill>
                  <a:srgbClr val="002060"/>
                </a:solidFill>
                <a:effectLst/>
                <a:latin typeface="+mn-lt"/>
              </a:rPr>
              <a:t>оценка, определение или классификация чего-либо. </a:t>
            </a:r>
            <a:endParaRPr lang="ru-RU" sz="24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518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ru-RU" b="1" dirty="0">
                <a:solidFill>
                  <a:srgbClr val="002060"/>
                </a:solidFill>
              </a:rPr>
              <a:t>1</a:t>
            </a:r>
            <a:r>
              <a:rPr lang="ru-RU" dirty="0">
                <a:solidFill>
                  <a:srgbClr val="002060"/>
                </a:solidFill>
              </a:rPr>
              <a:t>.Оцениваться с помощью отметки может только работа учащегося, а не его личность и личные качества (темп работы, особенности памяти, внимания, восприятия).</a:t>
            </a:r>
          </a:p>
          <a:p>
            <a:pPr marL="109728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.Работа </a:t>
            </a:r>
            <a:r>
              <a:rPr lang="ru-RU" dirty="0">
                <a:solidFill>
                  <a:srgbClr val="002060"/>
                </a:solidFill>
              </a:rPr>
              <a:t>учащегося сравнивается не непосредственно с работами других учеников, а с эталоном (образцом отлично выполненной работы);</a:t>
            </a:r>
          </a:p>
          <a:p>
            <a:pPr marL="109728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</a:t>
            </a:r>
            <a:r>
              <a:rPr lang="ru-RU" b="1" dirty="0">
                <a:solidFill>
                  <a:srgbClr val="002060"/>
                </a:solidFill>
              </a:rPr>
              <a:t>.</a:t>
            </a:r>
            <a:r>
              <a:rPr lang="ru-RU" dirty="0">
                <a:solidFill>
                  <a:srgbClr val="002060"/>
                </a:solidFill>
              </a:rPr>
              <a:t> Эталон известен учащимся заранее;</a:t>
            </a:r>
          </a:p>
          <a:p>
            <a:pPr marL="109728" lvl="0" indent="0">
              <a:buNone/>
            </a:pPr>
            <a:r>
              <a:rPr lang="ru-RU" dirty="0">
                <a:solidFill>
                  <a:srgbClr val="002060"/>
                </a:solidFill>
              </a:rPr>
              <a:t>Разработан четкий алгоритм выведения отметки, по которому учащийся может сам определить свой уровень достижения и определить свою отметку;    </a:t>
            </a:r>
          </a:p>
          <a:p>
            <a:pPr marL="109728" lv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09728" lv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Критерии должны </a:t>
            </a:r>
            <a:r>
              <a:rPr lang="ru-RU" dirty="0">
                <a:solidFill>
                  <a:srgbClr val="002060"/>
                </a:solidFill>
              </a:rPr>
              <a:t>быть четкими, ясными, понятными;</a:t>
            </a:r>
          </a:p>
          <a:p>
            <a:pPr marL="109728" lvl="0" indent="0">
              <a:buNone/>
            </a:pPr>
            <a:r>
              <a:rPr lang="ru-RU" dirty="0">
                <a:solidFill>
                  <a:srgbClr val="002060"/>
                </a:solidFill>
              </a:rPr>
              <a:t>На 1 этапе нет смысла брать много критериев, достаточно 1-2, которые определяют это умение (в начальном звене достаточно 3-4).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err="1" smtClean="0">
                <a:solidFill>
                  <a:srgbClr val="002060"/>
                </a:solidFill>
                <a:effectLst/>
              </a:rPr>
              <a:t>Критериальное</a:t>
            </a:r>
            <a:r>
              <a:rPr lang="ru-RU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dirty="0">
                <a:solidFill>
                  <a:srgbClr val="002060"/>
                </a:solidFill>
                <a:effectLst/>
              </a:rPr>
              <a:t>оценивание подразумевает ряд  установок:</a:t>
            </a:r>
            <a:br>
              <a:rPr lang="ru-RU" dirty="0">
                <a:solidFill>
                  <a:srgbClr val="002060"/>
                </a:solidFill>
                <a:effectLst/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34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423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41784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Шкала отметок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132856"/>
            <a:ext cx="2376264" cy="144016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17-20 баллов:</a:t>
            </a:r>
          </a:p>
          <a:p>
            <a:pPr algn="ctr"/>
            <a:r>
              <a:rPr lang="ru-RU" dirty="0" smtClean="0"/>
              <a:t>89-100% - «5»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15816" y="3861048"/>
            <a:ext cx="216024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14-16 баллов:</a:t>
            </a:r>
          </a:p>
          <a:p>
            <a:pPr algn="ctr"/>
            <a:r>
              <a:rPr lang="ru-RU" dirty="0" smtClean="0"/>
              <a:t>75-88% - «4»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2149624"/>
            <a:ext cx="2304256" cy="142339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12-13 баллов:</a:t>
            </a:r>
          </a:p>
          <a:p>
            <a:pPr algn="ctr"/>
            <a:r>
              <a:rPr lang="ru-RU" dirty="0" smtClean="0"/>
              <a:t>60-74% - «3»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04248" y="3933056"/>
            <a:ext cx="2189484" cy="129614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0-12 баллов:</a:t>
            </a:r>
          </a:p>
          <a:p>
            <a:pPr algn="ctr"/>
            <a:r>
              <a:rPr lang="ru-RU" dirty="0" smtClean="0"/>
              <a:t>0-59% - «2»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187624" y="1484784"/>
            <a:ext cx="25202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563888" y="1484784"/>
            <a:ext cx="288032" cy="22322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084168" y="1484784"/>
            <a:ext cx="2880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898990" y="1484784"/>
            <a:ext cx="345418" cy="23762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2823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1383</TotalTime>
  <Words>339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Тема: «Технология критериального оценивания образовательных достижений учащимися» </vt:lpstr>
      <vt:lpstr>Презентация PowerPoint</vt:lpstr>
      <vt:lpstr>Прибавление, а не уменьшение</vt:lpstr>
      <vt:lpstr>Презентация PowerPoint</vt:lpstr>
      <vt:lpstr>Виды критериального оценивания</vt:lpstr>
      <vt:lpstr>Критерий –  это признак, на основании которого производится оценка, определение или классификация чего-либо. </vt:lpstr>
      <vt:lpstr> Критериальное оценивание подразумевает ряд  установок: </vt:lpstr>
      <vt:lpstr>Презентация PowerPoint</vt:lpstr>
      <vt:lpstr>Шкала отметок</vt:lpstr>
      <vt:lpstr>Критериальное оценивание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«Технология критериального оценивания образовательных достижений учащимися» </dc:title>
  <dc:creator>Admin</dc:creator>
  <cp:lastModifiedBy>Admin</cp:lastModifiedBy>
  <cp:revision>17</cp:revision>
  <dcterms:created xsi:type="dcterms:W3CDTF">2022-02-16T18:05:01Z</dcterms:created>
  <dcterms:modified xsi:type="dcterms:W3CDTF">2022-02-18T09:24:11Z</dcterms:modified>
</cp:coreProperties>
</file>