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56" r:id="rId2"/>
    <p:sldId id="277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9" r:id="rId14"/>
    <p:sldId id="288" r:id="rId15"/>
    <p:sldId id="290" r:id="rId16"/>
    <p:sldId id="291" r:id="rId17"/>
    <p:sldId id="292" r:id="rId18"/>
    <p:sldId id="293" r:id="rId19"/>
    <p:sldId id="29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9900"/>
    <a:srgbClr val="FFCC66"/>
    <a:srgbClr val="99FFCC"/>
    <a:srgbClr val="99FF99"/>
    <a:srgbClr val="05B0C7"/>
    <a:srgbClr val="00CC99"/>
    <a:srgbClr val="66FF99"/>
    <a:srgbClr val="FFCCCC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869CF5-74A1-4C37-9E03-2A4555331214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7A1975-78CD-4B83-B1BF-47628D301F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430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зелёных мундирах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траве на лугах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Живут музыканты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 длинных ногах.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A1975-78CD-4B83-B1BF-47628D301F8B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364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озере большая злюка,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Эта зубастая и хищная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A1975-78CD-4B83-B1BF-47628D301F8B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41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Птичка-невеличка,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Воробью сестричка: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Сама мелковата,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Животиком желтовата.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A1975-78CD-4B83-B1BF-47628D301F8B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43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Посмотрите-ка, какая —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вся горит, как золотая.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Ходит в шубке дорогой,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хвост пушистый и большой.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A1975-78CD-4B83-B1BF-47628D301F8B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663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091D-0FF6-4998-BD90-7408D6F33B22}" type="datetime1">
              <a:rPr lang="ru-RU" smtClean="0"/>
              <a:pPr/>
              <a:t>13.12.2021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71D9-D744-4231-A37F-C2BAECDC9CCE}" type="datetime1">
              <a:rPr lang="ru-RU" smtClean="0"/>
              <a:pPr/>
              <a:t>13.12.2021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8168-4804-459F-9E1E-97550E127D48}" type="datetime1">
              <a:rPr lang="ru-RU" smtClean="0"/>
              <a:pPr/>
              <a:t>13.12.2021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5E8E9-D709-4A70-88AC-514EC00F0D2B}" type="datetime1">
              <a:rPr lang="ru-RU" smtClean="0"/>
              <a:pPr/>
              <a:t>13.12.2021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C4722-941E-4CA6-9B67-0A6C3E8C4A85}" type="datetime1">
              <a:rPr lang="ru-RU" smtClean="0"/>
              <a:pPr/>
              <a:t>13.12.2021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DA19F-6180-4A55-85EE-3AA7FEC0199C}" type="datetime1">
              <a:rPr lang="ru-RU" smtClean="0"/>
              <a:pPr/>
              <a:t>13.12.2021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BF79-52A2-4466-ABE9-358A1680F9E9}" type="datetime1">
              <a:rPr lang="ru-RU" smtClean="0"/>
              <a:pPr/>
              <a:t>13.12.2021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D806-A179-481E-BAD1-244FF3D0AE18}" type="datetime1">
              <a:rPr lang="ru-RU" smtClean="0"/>
              <a:pPr/>
              <a:t>13.12.2021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97AD-74CA-447B-A0D8-9A4316E1A974}" type="datetime1">
              <a:rPr lang="ru-RU" smtClean="0"/>
              <a:pPr/>
              <a:t>13.12.2021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DFC28-DA29-4002-A9E3-7116CDEEAB8A}" type="datetime1">
              <a:rPr lang="ru-RU" smtClean="0"/>
              <a:pPr/>
              <a:t>13.12.2021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EF16-628B-40BA-A39B-D3FE2EE5C214}" type="datetime1">
              <a:rPr lang="ru-RU" smtClean="0"/>
              <a:pPr/>
              <a:t>13.12.2021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A9B5CE-F1CE-4A92-A5E6-F4AF709CA706}" type="datetime1">
              <a:rPr lang="ru-RU" smtClean="0"/>
              <a:pPr/>
              <a:t>13.12.2021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21835-C02F-499D-B240-FDD6742DA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text=&#1082;&#1072;&#1088;&#1090;&#1080;&#1085;&#1082;&#1072;%20&#1083;&#1103;&#1075;&#1091;&#1096;&#1082;&#1080;%20&#1085;&#1072;%20&#1087;&#1088;&#1086;&#1079;&#1088;&#1072;&#1095;&#1085;&#1086;&#1084;%20&#1092;&#1086;&#1085;&#1077;&amp;stype=image&amp;lr=100669&amp;source=wiz&amp;pos=5&amp;img_url=https%3A%2F%2Fpurepng.com%2Fpublic%2Fuploads%2Flarge%2Fpurepng.com-froganimalfrogamphibian-981524650925dezju.png&amp;rpt=simage" TargetMode="External"/><Relationship Id="rId2" Type="http://schemas.openxmlformats.org/officeDocument/2006/relationships/hyperlink" Target="https://seraya-caplya.ru/pedagogam/zagadki-pro-zhivotnyh-dlya-shkolnikov-2-klassa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&#1075;&#1076;&#1079;-&#1084;&#1080;&#1088;.&#1088;&#1092;/uchebnik-pleshakov-1-klass-1-chast-stranicy-60-61-62-63/" TargetMode="External"/><Relationship Id="rId4" Type="http://schemas.openxmlformats.org/officeDocument/2006/relationships/hyperlink" Target="https://yandex.ru/images/search?text=&#1082;&#1072;&#1088;&#1090;&#1080;&#1085;&#1082;&#1072;%20&#1078;&#1072;&#1073;&#1099;%20&#1085;&#1072;%20&#1087;&#1088;&#1086;&#1079;&#1088;&#1072;&#1095;&#1085;&#1086;&#1084;%20&#1092;&#1086;&#1085;&#1077;&amp;stype=image&amp;lr=100669&amp;source=wiz&amp;pos=22&amp;img_url=https%3A%2F%2Favatanplus.com%2Ffiles%2Fresources%2Foriginal%2F5d458611362d116c5793b346.png&amp;rpt=simag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37929" y="3933056"/>
            <a:ext cx="4012236" cy="792088"/>
          </a:xfrm>
        </p:spPr>
        <p:txBody>
          <a:bodyPr>
            <a:noAutofit/>
          </a:bodyPr>
          <a:lstStyle/>
          <a:p>
            <a:pPr algn="r"/>
            <a:r>
              <a:rPr lang="ru-RU" sz="1800" b="1" dirty="0">
                <a:solidFill>
                  <a:schemeClr val="tx1"/>
                </a:solidFill>
              </a:rPr>
              <a:t>Котова </a:t>
            </a:r>
            <a:r>
              <a:rPr lang="ru-RU" sz="1800" b="1" dirty="0" smtClean="0">
                <a:solidFill>
                  <a:schemeClr val="tx1"/>
                </a:solidFill>
              </a:rPr>
              <a:t>Светлана </a:t>
            </a:r>
            <a:r>
              <a:rPr lang="ru-RU" sz="1800" b="1" dirty="0" err="1" smtClean="0">
                <a:solidFill>
                  <a:schemeClr val="tx1"/>
                </a:solidFill>
              </a:rPr>
              <a:t>Вячеславна</a:t>
            </a:r>
            <a:r>
              <a:rPr lang="ru-RU" sz="1800" b="1" dirty="0" smtClean="0">
                <a:solidFill>
                  <a:schemeClr val="tx1"/>
                </a:solidFill>
              </a:rPr>
              <a:t>,</a:t>
            </a:r>
          </a:p>
          <a:p>
            <a:pPr algn="r"/>
            <a:r>
              <a:rPr lang="ru-RU" sz="1800" b="1" dirty="0" smtClean="0">
                <a:solidFill>
                  <a:schemeClr val="tx1"/>
                </a:solidFill>
              </a:rPr>
              <a:t>учитель </a:t>
            </a:r>
            <a:r>
              <a:rPr lang="ru-RU" sz="1800" b="1" dirty="0">
                <a:solidFill>
                  <a:schemeClr val="tx1"/>
                </a:solidFill>
              </a:rPr>
              <a:t>начальных </a:t>
            </a:r>
            <a:r>
              <a:rPr lang="ru-RU" sz="1800" b="1" dirty="0" smtClean="0">
                <a:solidFill>
                  <a:schemeClr val="tx1"/>
                </a:solidFill>
              </a:rPr>
              <a:t>классов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0228" y="260648"/>
            <a:ext cx="77438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Муниципальное бюджетное общеобразовательное учреждение </a:t>
            </a:r>
            <a:r>
              <a:rPr lang="ru-RU" b="1" dirty="0" smtClean="0"/>
              <a:t>«</a:t>
            </a:r>
            <a:r>
              <a:rPr lang="ru-RU" b="1" dirty="0" err="1" smtClean="0"/>
              <a:t>Ровеньская</a:t>
            </a:r>
            <a:r>
              <a:rPr lang="ru-RU" b="1" dirty="0" smtClean="0"/>
              <a:t> основная общеобразовательная школа»</a:t>
            </a:r>
          </a:p>
          <a:p>
            <a:pPr algn="ctr"/>
            <a:r>
              <a:rPr lang="ru-RU" b="1" dirty="0" smtClean="0"/>
              <a:t> </a:t>
            </a:r>
            <a:r>
              <a:rPr lang="ru-RU" b="1" dirty="0" err="1" smtClean="0"/>
              <a:t>Ровеньского</a:t>
            </a:r>
            <a:r>
              <a:rPr lang="ru-RU" b="1" dirty="0" smtClean="0"/>
              <a:t> района Белгородской области</a:t>
            </a:r>
            <a:endParaRPr lang="ru-RU" b="1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619672" y="2204864"/>
            <a:ext cx="6244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Номинация: «Современный урок»</a:t>
            </a:r>
          </a:p>
          <a:p>
            <a:pPr algn="ctr"/>
            <a:r>
              <a:rPr lang="ru-RU" b="1" dirty="0" smtClean="0"/>
              <a:t>Предмет: Окружающий мир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314580" y="6052646"/>
            <a:ext cx="4855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2020 г.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0099"/>
                </a:solidFill>
              </a:rPr>
              <a:t>РАБОТА В ПАРАХ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8405053"/>
              </p:ext>
            </p:extLst>
          </p:nvPr>
        </p:nvGraphicFramePr>
        <p:xfrm>
          <a:off x="755576" y="1412776"/>
          <a:ext cx="7848872" cy="46969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93448"/>
                <a:gridCol w="5455424"/>
              </a:tblGrid>
              <a:tr h="8991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Название группы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Отличительные признаки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59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Насекомые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6 ног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359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Рыбы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Тело покрыто чешуёй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991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Птицы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2 ноги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 Тело покрыто перьями, есть клюв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3622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Звери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4 ноги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Тело покрыто шерстью, кормят детёнышей молоком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65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0099"/>
                </a:solidFill>
              </a:rPr>
              <a:t>РАБОТА В </a:t>
            </a:r>
            <a:r>
              <a:rPr lang="ru-RU" b="1" dirty="0" smtClean="0">
                <a:solidFill>
                  <a:srgbClr val="000099"/>
                </a:solidFill>
              </a:rPr>
              <a:t>ГРУППЕ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11</a:t>
            </a:fld>
            <a:endParaRPr lang="ru-RU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7607612"/>
              </p:ext>
            </p:extLst>
          </p:nvPr>
        </p:nvGraphicFramePr>
        <p:xfrm>
          <a:off x="611560" y="1268760"/>
          <a:ext cx="7560840" cy="11521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2208"/>
                <a:gridCol w="2160240"/>
                <a:gridCol w="3528392"/>
              </a:tblGrid>
              <a:tr h="11521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Название группы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Названия животных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Отличительные признаки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826213"/>
              </p:ext>
            </p:extLst>
          </p:nvPr>
        </p:nvGraphicFramePr>
        <p:xfrm>
          <a:off x="611560" y="2564904"/>
          <a:ext cx="7560840" cy="9814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2208"/>
                <a:gridCol w="2160240"/>
                <a:gridCol w="3528392"/>
              </a:tblGrid>
              <a:tr h="8640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Земноводные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лягушка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жаба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4 ноги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Тело покрыто кожей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4089476"/>
              </p:ext>
            </p:extLst>
          </p:nvPr>
        </p:nvGraphicFramePr>
        <p:xfrm>
          <a:off x="611560" y="3717032"/>
          <a:ext cx="7560840" cy="2453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2208"/>
                <a:gridCol w="2160240"/>
                <a:gridCol w="352839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Пресмыкающиеся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змея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ящерица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 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4 ноги или отсутствие ног.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Тело покрыто роговыми чешуйками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8400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</a:rPr>
              <a:t>ФИЗИЧЕСКАЯ МИНУТКА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60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372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0099"/>
                </a:solidFill>
              </a:rPr>
              <a:t>РАБОТА В ГРУППЕ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22608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Рабочая тетрадь страница 43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 задание</a:t>
            </a:r>
            <a:r>
              <a:rPr lang="ru-RU" sz="40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4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11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</a:rPr>
              <a:t>Учебник страница 61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04864"/>
            <a:ext cx="8549236" cy="3401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795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Бережно относиться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640960" cy="6606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132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</a:rPr>
              <a:t>Домашнее задание</a:t>
            </a:r>
            <a:endParaRPr lang="ru-RU" b="1" dirty="0">
              <a:solidFill>
                <a:srgbClr val="000099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7555882"/>
              </p:ext>
            </p:extLst>
          </p:nvPr>
        </p:nvGraphicFramePr>
        <p:xfrm>
          <a:off x="539552" y="1772816"/>
          <a:ext cx="7920880" cy="44165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20880"/>
              </a:tblGrid>
              <a:tr h="3816423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800" dirty="0">
                          <a:effectLst/>
                        </a:rPr>
                        <a:t>Прочитать статью в учебнике стр.62-63, подготовить рассказ о животном любой группы.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800" dirty="0">
                          <a:effectLst/>
                        </a:rPr>
                        <a:t>Выполнить 8 задание в рабочей тетради на странице 45. Узнай, чем похожи лягушка и жаба. Запиши.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800" dirty="0">
                          <a:effectLst/>
                        </a:rPr>
                        <a:t>Нарисовать своё фантастическое животное, в котором совмещены признаки разных групп животных.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87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0099"/>
                </a:solidFill>
              </a:rPr>
              <a:t>Учебные задачи:</a:t>
            </a:r>
            <a:endParaRPr lang="ru-RU" sz="5400" b="1" dirty="0">
              <a:solidFill>
                <a:srgbClr val="0000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420888"/>
            <a:ext cx="8229600" cy="288032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0099"/>
                </a:solidFill>
              </a:rPr>
              <a:t>Узнаем …</a:t>
            </a:r>
          </a:p>
          <a:p>
            <a:r>
              <a:rPr lang="ru-RU" sz="4800" b="1" dirty="0" smtClean="0">
                <a:solidFill>
                  <a:srgbClr val="000099"/>
                </a:solidFill>
              </a:rPr>
              <a:t>Научимся…</a:t>
            </a:r>
          </a:p>
          <a:p>
            <a:r>
              <a:rPr lang="ru-RU" sz="4800" b="1" dirty="0" smtClean="0">
                <a:solidFill>
                  <a:srgbClr val="000099"/>
                </a:solidFill>
              </a:rPr>
              <a:t>Будем учиться…</a:t>
            </a:r>
            <a:endParaRPr lang="ru-RU" sz="4800" b="1" dirty="0">
              <a:solidFill>
                <a:srgbClr val="00009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83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000099"/>
                </a:solidFill>
              </a:rPr>
              <a:t>Продолжите предложения</a:t>
            </a:r>
            <a:endParaRPr lang="ru-RU" b="1" u="sng" dirty="0">
              <a:solidFill>
                <a:srgbClr val="0000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3052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i="1" dirty="0">
                <a:solidFill>
                  <a:schemeClr val="accent2">
                    <a:lumMod val="50000"/>
                  </a:schemeClr>
                </a:solidFill>
              </a:rPr>
              <a:t>Я познакомился…</a:t>
            </a:r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4800" b="1" i="1" dirty="0">
                <a:solidFill>
                  <a:schemeClr val="accent2">
                    <a:lumMod val="50000"/>
                  </a:schemeClr>
                </a:solidFill>
              </a:rPr>
              <a:t>Я выяснил…</a:t>
            </a:r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4800" b="1" i="1" dirty="0">
                <a:solidFill>
                  <a:schemeClr val="accent2">
                    <a:lumMod val="50000"/>
                  </a:schemeClr>
                </a:solidFill>
              </a:rPr>
              <a:t>Я узнал…</a:t>
            </a:r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4800" b="1" dirty="0">
              <a:solidFill>
                <a:srgbClr val="00009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20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472608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Используемая литература:</a:t>
            </a:r>
          </a:p>
          <a:p>
            <a:pPr marL="0" lvl="0" indent="447675" algn="just">
              <a:tabLst>
                <a:tab pos="714375" algn="l"/>
              </a:tabLs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 для 2 класса «Окружающий мир» А.А. Плешакова</a:t>
            </a:r>
          </a:p>
          <a:p>
            <a:pPr marL="0" lvl="0" indent="447675" algn="just">
              <a:tabLst>
                <a:tab pos="714375" algn="l"/>
              </a:tabLs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Рабочая тетрадь для 2 класса «Окружающий мир» А.А. Плешакова</a:t>
            </a:r>
          </a:p>
          <a:p>
            <a:pPr marL="0" lvl="0" indent="447675" algn="just">
              <a:tabLst>
                <a:tab pos="714375" algn="l"/>
              </a:tabLs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Атлас-определитель «От земли до неба» А.А. Плешаков</a:t>
            </a:r>
          </a:p>
          <a:p>
            <a:pPr marL="0" lvl="0" indent="447675" algn="just">
              <a:tabLst>
                <a:tab pos="714375" algn="l"/>
              </a:tabLs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Книга «Зеленые страницы» А.А. Плешаков</a:t>
            </a:r>
          </a:p>
          <a:p>
            <a:pPr marL="0" indent="0" algn="ctr">
              <a:buNone/>
              <a:tabLst>
                <a:tab pos="714375" algn="l"/>
              </a:tabLst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  <a:tabLst>
                <a:tab pos="714375" algn="l"/>
              </a:tabLst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Интернет-ресурсы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447675" algn="just">
              <a:tabLst>
                <a:tab pos="714375" algn="l"/>
              </a:tabLst>
            </a:pP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https://seraya-caplya.ru/pedagogam/zagadki-pro-zhivotnyh-dlya-shkolnikov-2-klassa.html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lvl="0" indent="447675" algn="just">
              <a:tabLst>
                <a:tab pos="714375" algn="l"/>
              </a:tabLst>
            </a:pP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yandex.ru/images/search?text=картинка%20лягушки%20на%20прозрачном%20фоне&amp;stype=image&amp;lr=100669&amp;source=wiz&amp;pos=5&amp;img_url=https%3A%2F%2Fpurepng.com%2Fpublic%2Fuploads%2Flarge%2Fpurepng.com-froganimalfrogamphibian-981524650925dezju.png&amp;rpt=simage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447675" algn="just">
              <a:tabLst>
                <a:tab pos="714375" algn="l"/>
              </a:tabLst>
            </a:pP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https://yandex.ru/images/search?text=картинка%20жабы%20на%20прозрачном%20фоне&amp;stype=image&amp;lr=100669&amp;source=wiz&amp;pos=22&amp;img_url=https%3A%2F%2Favatanplus.com%2Ffiles%2Fresources%2Foriginal%2F5d458611362d116c5793b346.png&amp;rpt=simage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lvl="0" indent="447675" algn="just">
              <a:tabLst>
                <a:tab pos="714375" algn="l"/>
              </a:tabLst>
            </a:pP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https://гдз-мир.рф/uchebnik-pleshakov-1-klass-1-chast-stranicy-60-61-62-63/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345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</a:rPr>
              <a:t>Кузнечик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5" name="Объект 4" descr="https://i.pinimg.com/736x/8d/43/35/8d433585ab3dedadec25fd587c76e511--grasshoppers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12776"/>
            <a:ext cx="5544616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042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</a:rPr>
              <a:t>Щука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5" name="Объект 4" descr="https://avatars.mds.yandex.net/get-pdb/215709/acebcc09-a932-4c0d-9f2a-d6c8c023fca9/s1200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7560840" cy="44644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835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</a:rPr>
              <a:t>Синица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392751"/>
            <a:ext cx="5904656" cy="4823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062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</a:rPr>
              <a:t>Лиса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360046"/>
            <a:ext cx="4536504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064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</a:rPr>
              <a:t>Животные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36813"/>
            <a:ext cx="2836780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158" y="1772817"/>
            <a:ext cx="3209242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149080"/>
            <a:ext cx="2808312" cy="2293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023880"/>
            <a:ext cx="2160240" cy="2502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3301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20888"/>
            <a:ext cx="8229600" cy="30963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 algn="ctr">
              <a:buNone/>
            </a:pPr>
            <a:r>
              <a:rPr lang="ru-RU" sz="8800" b="1" dirty="0" smtClean="0">
                <a:solidFill>
                  <a:srgbClr val="000099"/>
                </a:solidFill>
              </a:rPr>
              <a:t>Тема: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5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«КАКИЕ БЫВАЮТ ЖИВОТНЫЕ»</a:t>
            </a:r>
            <a:endParaRPr lang="ru-RU" sz="54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028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0099"/>
                </a:solidFill>
              </a:rPr>
              <a:t>Учебные задачи:</a:t>
            </a:r>
            <a:endParaRPr lang="ru-RU" sz="5400" b="1" dirty="0">
              <a:solidFill>
                <a:srgbClr val="0000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420888"/>
            <a:ext cx="8229600" cy="288032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0099"/>
                </a:solidFill>
              </a:rPr>
              <a:t>Узнаем …</a:t>
            </a:r>
          </a:p>
          <a:p>
            <a:r>
              <a:rPr lang="ru-RU" sz="4800" b="1" dirty="0" smtClean="0">
                <a:solidFill>
                  <a:srgbClr val="000099"/>
                </a:solidFill>
              </a:rPr>
              <a:t>Научимся…</a:t>
            </a:r>
          </a:p>
          <a:p>
            <a:r>
              <a:rPr lang="ru-RU" sz="4800" b="1" dirty="0" smtClean="0">
                <a:solidFill>
                  <a:srgbClr val="000099"/>
                </a:solidFill>
              </a:rPr>
              <a:t>Будем учиться…</a:t>
            </a:r>
            <a:endParaRPr lang="ru-RU" sz="4800" b="1" dirty="0">
              <a:solidFill>
                <a:srgbClr val="00009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280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0099"/>
                </a:solidFill>
              </a:rPr>
              <a:t>РАБОТА В ПАРАХ</a:t>
            </a:r>
            <a:endParaRPr lang="ru-RU" sz="5400" b="1" dirty="0">
              <a:solidFill>
                <a:srgbClr val="000099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9049544"/>
              </p:ext>
            </p:extLst>
          </p:nvPr>
        </p:nvGraphicFramePr>
        <p:xfrm>
          <a:off x="755576" y="2564904"/>
          <a:ext cx="7776865" cy="35612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89431"/>
                <a:gridCol w="1899000"/>
                <a:gridCol w="1944217"/>
                <a:gridCol w="1944217"/>
              </a:tblGrid>
              <a:tr h="18904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муха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жук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бабочка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u="none" strike="noStrike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окунь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сом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ёрш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ласточка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воробей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гусь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медведь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лиса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заяц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179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u="sng" dirty="0">
                          <a:solidFill>
                            <a:schemeClr val="tx2"/>
                          </a:solidFill>
                          <a:effectLst/>
                        </a:rPr>
                        <a:t>змея</a:t>
                      </a:r>
                      <a:endParaRPr lang="ru-RU" sz="32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u="sng" dirty="0">
                          <a:solidFill>
                            <a:schemeClr val="tx2"/>
                          </a:solidFill>
                          <a:effectLst/>
                        </a:rPr>
                        <a:t>лягушка</a:t>
                      </a:r>
                      <a:endParaRPr lang="ru-RU" sz="3200" b="1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ru-RU" sz="32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u="sng" dirty="0">
                          <a:solidFill>
                            <a:schemeClr val="tx2"/>
                          </a:solidFill>
                          <a:effectLst/>
                        </a:rPr>
                        <a:t>ящерица</a:t>
                      </a:r>
                      <a:endParaRPr lang="ru-RU" sz="3200" b="1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ru-RU" sz="32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u="sng" dirty="0">
                          <a:solidFill>
                            <a:schemeClr val="tx2"/>
                          </a:solidFill>
                          <a:effectLst/>
                        </a:rPr>
                        <a:t>жаба</a:t>
                      </a:r>
                      <a:endParaRPr lang="ru-RU" sz="3200" b="1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ru-RU" sz="32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21835-C02F-499D-B240-FDD6742DAA99}" type="slidenum">
              <a:rPr lang="ru-RU" smtClean="0"/>
              <a:pPr/>
              <a:t>9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949840"/>
              </p:ext>
            </p:extLst>
          </p:nvPr>
        </p:nvGraphicFramePr>
        <p:xfrm>
          <a:off x="755576" y="1628800"/>
          <a:ext cx="7776864" cy="8640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4216"/>
                <a:gridCol w="1944216"/>
                <a:gridCol w="1944216"/>
                <a:gridCol w="1944216"/>
              </a:tblGrid>
              <a:tr h="8640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C00000"/>
                          </a:solidFill>
                          <a:effectLst/>
                        </a:rPr>
                        <a:t>Насекомые</a:t>
                      </a:r>
                      <a:endParaRPr lang="ru-RU" sz="28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C00000"/>
                          </a:solidFill>
                          <a:effectLst/>
                        </a:rPr>
                        <a:t>Рыбы</a:t>
                      </a:r>
                      <a:endParaRPr lang="ru-RU" sz="28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C00000"/>
                          </a:solidFill>
                          <a:effectLst/>
                        </a:rPr>
                        <a:t>Птицы</a:t>
                      </a:r>
                      <a:endParaRPr lang="ru-RU" sz="28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C00000"/>
                          </a:solidFill>
                          <a:effectLst/>
                        </a:rPr>
                        <a:t>Звери</a:t>
                      </a:r>
                      <a:endParaRPr lang="ru-RU" sz="28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3605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1142</TotalTime>
  <Words>356</Words>
  <Application>Microsoft Office PowerPoint</Application>
  <PresentationFormat>Экран (4:3)</PresentationFormat>
  <Paragraphs>137</Paragraphs>
  <Slides>19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Кузнечик</vt:lpstr>
      <vt:lpstr>Щука</vt:lpstr>
      <vt:lpstr>Синица</vt:lpstr>
      <vt:lpstr>Лиса</vt:lpstr>
      <vt:lpstr>Животные</vt:lpstr>
      <vt:lpstr>Презентация PowerPoint</vt:lpstr>
      <vt:lpstr>Учебные задачи:</vt:lpstr>
      <vt:lpstr>РАБОТА В ПАРАХ</vt:lpstr>
      <vt:lpstr>РАБОТА В ПАРАХ</vt:lpstr>
      <vt:lpstr>РАБОТА В ГРУППЕ</vt:lpstr>
      <vt:lpstr>ФИЗИЧЕСКАЯ МИНУТКА</vt:lpstr>
      <vt:lpstr>РАБОТА В ГРУППЕ</vt:lpstr>
      <vt:lpstr>Учебник страница 61</vt:lpstr>
      <vt:lpstr>Бережно относиться</vt:lpstr>
      <vt:lpstr>Домашнее задание</vt:lpstr>
      <vt:lpstr>Учебные задачи:</vt:lpstr>
      <vt:lpstr>Продолжите предложения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по окружающему миру 2 класс</dc:title>
  <dc:subject>Какие бывают животные?</dc:subject>
  <dc:creator>Головина Е.А.</dc:creator>
  <cp:lastModifiedBy>Admin</cp:lastModifiedBy>
  <cp:revision>123</cp:revision>
  <dcterms:created xsi:type="dcterms:W3CDTF">2009-10-21T15:50:38Z</dcterms:created>
  <dcterms:modified xsi:type="dcterms:W3CDTF">2021-12-13T12:37:00Z</dcterms:modified>
</cp:coreProperties>
</file>